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8" r:id="rId9"/>
    <p:sldId id="269" r:id="rId10"/>
    <p:sldId id="267" r:id="rId11"/>
    <p:sldId id="263" r:id="rId12"/>
    <p:sldId id="264" r:id="rId13"/>
    <p:sldId id="265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66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0F2F6"/>
    <a:srgbClr val="F3F9F9"/>
    <a:srgbClr val="C99EB9"/>
    <a:srgbClr val="231F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22" d="100"/>
          <a:sy n="122" d="100"/>
        </p:scale>
        <p:origin x="720" y="2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99964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5BFE765-1E07-4690-8354-73E96845576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Заголовок 17">
            <a:extLst>
              <a:ext uri="{FF2B5EF4-FFF2-40B4-BE49-F238E27FC236}">
                <a16:creationId xmlns:a16="http://schemas.microsoft.com/office/drawing/2014/main" id="{B5370334-276C-4B78-9772-115447C48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619" y="2563157"/>
            <a:ext cx="5588381" cy="937281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704F0E37-08AF-4295-90F6-D5759D26F426}"/>
              </a:ext>
            </a:extLst>
          </p:cNvPr>
          <p:cNvGrpSpPr/>
          <p:nvPr userDrawn="1"/>
        </p:nvGrpSpPr>
        <p:grpSpPr>
          <a:xfrm>
            <a:off x="196437" y="177800"/>
            <a:ext cx="11799126" cy="6502400"/>
            <a:chOff x="177800" y="177800"/>
            <a:chExt cx="11799126" cy="6502400"/>
          </a:xfrm>
        </p:grpSpPr>
        <p:sp>
          <p:nvSpPr>
            <p:cNvPr id="30" name="Полилиния: фигура 29">
              <a:extLst>
                <a:ext uri="{FF2B5EF4-FFF2-40B4-BE49-F238E27FC236}">
                  <a16:creationId xmlns:a16="http://schemas.microsoft.com/office/drawing/2014/main" id="{D190D983-089D-4877-8353-4EEA0A613D26}"/>
                </a:ext>
              </a:extLst>
            </p:cNvPr>
            <p:cNvSpPr/>
            <p:nvPr/>
          </p:nvSpPr>
          <p:spPr>
            <a:xfrm>
              <a:off x="507619" y="6654800"/>
              <a:ext cx="11176000" cy="25400"/>
            </a:xfrm>
            <a:custGeom>
              <a:avLst/>
              <a:gdLst>
                <a:gd name="connsiteX0" fmla="*/ 3175 w 11176000"/>
                <a:gd name="connsiteY0" fmla="*/ 3175 h 25400"/>
                <a:gd name="connsiteX1" fmla="*/ 11173524 w 11176000"/>
                <a:gd name="connsiteY1" fmla="*/ 3175 h 25400"/>
                <a:gd name="connsiteX2" fmla="*/ 11173524 w 11176000"/>
                <a:gd name="connsiteY2" fmla="*/ 22225 h 25400"/>
                <a:gd name="connsiteX3" fmla="*/ 3175 w 11176000"/>
                <a:gd name="connsiteY3" fmla="*/ 22225 h 2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76000" h="25400">
                  <a:moveTo>
                    <a:pt x="3175" y="3175"/>
                  </a:moveTo>
                  <a:lnTo>
                    <a:pt x="11173524" y="3175"/>
                  </a:lnTo>
                  <a:lnTo>
                    <a:pt x="11173524" y="22225"/>
                  </a:lnTo>
                  <a:lnTo>
                    <a:pt x="3175" y="22225"/>
                  </a:lnTo>
                  <a:close/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1" name="Полилиния: фигура 30">
              <a:extLst>
                <a:ext uri="{FF2B5EF4-FFF2-40B4-BE49-F238E27FC236}">
                  <a16:creationId xmlns:a16="http://schemas.microsoft.com/office/drawing/2014/main" id="{7731B131-BC11-4546-BA1B-540662CF7143}"/>
                </a:ext>
              </a:extLst>
            </p:cNvPr>
            <p:cNvSpPr/>
            <p:nvPr/>
          </p:nvSpPr>
          <p:spPr>
            <a:xfrm>
              <a:off x="177800" y="507619"/>
              <a:ext cx="25400" cy="5842000"/>
            </a:xfrm>
            <a:custGeom>
              <a:avLst/>
              <a:gdLst>
                <a:gd name="connsiteX0" fmla="*/ 3175 w 25400"/>
                <a:gd name="connsiteY0" fmla="*/ 3175 h 5842000"/>
                <a:gd name="connsiteX1" fmla="*/ 22225 w 25400"/>
                <a:gd name="connsiteY1" fmla="*/ 3175 h 5842000"/>
                <a:gd name="connsiteX2" fmla="*/ 22225 w 25400"/>
                <a:gd name="connsiteY2" fmla="*/ 5839524 h 5842000"/>
                <a:gd name="connsiteX3" fmla="*/ 3175 w 25400"/>
                <a:gd name="connsiteY3" fmla="*/ 5839524 h 584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00" h="5842000">
                  <a:moveTo>
                    <a:pt x="3175" y="3175"/>
                  </a:moveTo>
                  <a:lnTo>
                    <a:pt x="22225" y="3175"/>
                  </a:lnTo>
                  <a:lnTo>
                    <a:pt x="22225" y="5839524"/>
                  </a:lnTo>
                  <a:lnTo>
                    <a:pt x="3175" y="5839524"/>
                  </a:lnTo>
                  <a:close/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2" name="Полилиния: фигура 31">
              <a:extLst>
                <a:ext uri="{FF2B5EF4-FFF2-40B4-BE49-F238E27FC236}">
                  <a16:creationId xmlns:a16="http://schemas.microsoft.com/office/drawing/2014/main" id="{EFEA9D83-A8D0-40BA-857C-487629B5FB5B}"/>
                </a:ext>
              </a:extLst>
            </p:cNvPr>
            <p:cNvSpPr/>
            <p:nvPr/>
          </p:nvSpPr>
          <p:spPr>
            <a:xfrm>
              <a:off x="507619" y="177800"/>
              <a:ext cx="11176000" cy="25400"/>
            </a:xfrm>
            <a:custGeom>
              <a:avLst/>
              <a:gdLst>
                <a:gd name="connsiteX0" fmla="*/ 3175 w 11176000"/>
                <a:gd name="connsiteY0" fmla="*/ 3175 h 25400"/>
                <a:gd name="connsiteX1" fmla="*/ 11173524 w 11176000"/>
                <a:gd name="connsiteY1" fmla="*/ 3175 h 25400"/>
                <a:gd name="connsiteX2" fmla="*/ 11173524 w 11176000"/>
                <a:gd name="connsiteY2" fmla="*/ 22225 h 25400"/>
                <a:gd name="connsiteX3" fmla="*/ 3175 w 11176000"/>
                <a:gd name="connsiteY3" fmla="*/ 22225 h 2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76000" h="25400">
                  <a:moveTo>
                    <a:pt x="3175" y="3175"/>
                  </a:moveTo>
                  <a:lnTo>
                    <a:pt x="11173524" y="3175"/>
                  </a:lnTo>
                  <a:lnTo>
                    <a:pt x="11173524" y="22225"/>
                  </a:lnTo>
                  <a:lnTo>
                    <a:pt x="3175" y="22225"/>
                  </a:lnTo>
                  <a:close/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3" name="Полилиния: фигура 32">
              <a:extLst>
                <a:ext uri="{FF2B5EF4-FFF2-40B4-BE49-F238E27FC236}">
                  <a16:creationId xmlns:a16="http://schemas.microsoft.com/office/drawing/2014/main" id="{BE872AE3-AAC3-4037-BF18-B8F80F753FE7}"/>
                </a:ext>
              </a:extLst>
            </p:cNvPr>
            <p:cNvSpPr/>
            <p:nvPr/>
          </p:nvSpPr>
          <p:spPr>
            <a:xfrm>
              <a:off x="11773726" y="177800"/>
              <a:ext cx="203200" cy="203200"/>
            </a:xfrm>
            <a:custGeom>
              <a:avLst/>
              <a:gdLst>
                <a:gd name="connsiteX0" fmla="*/ 3175 w 203200"/>
                <a:gd name="connsiteY0" fmla="*/ 22161 h 203200"/>
                <a:gd name="connsiteX1" fmla="*/ 183642 w 203200"/>
                <a:gd name="connsiteY1" fmla="*/ 22161 h 203200"/>
                <a:gd name="connsiteX2" fmla="*/ 183642 w 203200"/>
                <a:gd name="connsiteY2" fmla="*/ 202629 h 203200"/>
                <a:gd name="connsiteX3" fmla="*/ 202629 w 203200"/>
                <a:gd name="connsiteY3" fmla="*/ 202629 h 203200"/>
                <a:gd name="connsiteX4" fmla="*/ 202629 w 203200"/>
                <a:gd name="connsiteY4" fmla="*/ 3175 h 203200"/>
                <a:gd name="connsiteX5" fmla="*/ 3175 w 203200"/>
                <a:gd name="connsiteY5" fmla="*/ 3175 h 203200"/>
                <a:gd name="connsiteX6" fmla="*/ 3175 w 203200"/>
                <a:gd name="connsiteY6" fmla="*/ 22161 h 20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200" h="203200">
                  <a:moveTo>
                    <a:pt x="3175" y="22161"/>
                  </a:moveTo>
                  <a:lnTo>
                    <a:pt x="183642" y="22161"/>
                  </a:lnTo>
                  <a:lnTo>
                    <a:pt x="183642" y="202629"/>
                  </a:lnTo>
                  <a:lnTo>
                    <a:pt x="202629" y="202629"/>
                  </a:lnTo>
                  <a:lnTo>
                    <a:pt x="202629" y="3175"/>
                  </a:lnTo>
                  <a:lnTo>
                    <a:pt x="3175" y="3175"/>
                  </a:lnTo>
                  <a:lnTo>
                    <a:pt x="3175" y="22161"/>
                  </a:lnTo>
                  <a:close/>
                </a:path>
              </a:pathLst>
            </a:custGeom>
            <a:solidFill>
              <a:schemeClr val="accent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4" name="Полилиния: фигура 33">
              <a:extLst>
                <a:ext uri="{FF2B5EF4-FFF2-40B4-BE49-F238E27FC236}">
                  <a16:creationId xmlns:a16="http://schemas.microsoft.com/office/drawing/2014/main" id="{AF8F3281-E311-46D9-BC64-13E3510B2556}"/>
                </a:ext>
              </a:extLst>
            </p:cNvPr>
            <p:cNvSpPr/>
            <p:nvPr/>
          </p:nvSpPr>
          <p:spPr>
            <a:xfrm>
              <a:off x="177800" y="6477000"/>
              <a:ext cx="203200" cy="203200"/>
            </a:xfrm>
            <a:custGeom>
              <a:avLst/>
              <a:gdLst>
                <a:gd name="connsiteX0" fmla="*/ 202629 w 203200"/>
                <a:gd name="connsiteY0" fmla="*/ 183642 h 203200"/>
                <a:gd name="connsiteX1" fmla="*/ 22161 w 203200"/>
                <a:gd name="connsiteY1" fmla="*/ 183642 h 203200"/>
                <a:gd name="connsiteX2" fmla="*/ 22161 w 203200"/>
                <a:gd name="connsiteY2" fmla="*/ 3175 h 203200"/>
                <a:gd name="connsiteX3" fmla="*/ 3175 w 203200"/>
                <a:gd name="connsiteY3" fmla="*/ 3175 h 203200"/>
                <a:gd name="connsiteX4" fmla="*/ 3175 w 203200"/>
                <a:gd name="connsiteY4" fmla="*/ 202628 h 203200"/>
                <a:gd name="connsiteX5" fmla="*/ 202629 w 203200"/>
                <a:gd name="connsiteY5" fmla="*/ 202628 h 203200"/>
                <a:gd name="connsiteX6" fmla="*/ 202629 w 203200"/>
                <a:gd name="connsiteY6" fmla="*/ 183642 h 20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200" h="203200">
                  <a:moveTo>
                    <a:pt x="202629" y="183642"/>
                  </a:moveTo>
                  <a:lnTo>
                    <a:pt x="22161" y="183642"/>
                  </a:lnTo>
                  <a:lnTo>
                    <a:pt x="22161" y="3175"/>
                  </a:lnTo>
                  <a:lnTo>
                    <a:pt x="3175" y="3175"/>
                  </a:lnTo>
                  <a:lnTo>
                    <a:pt x="3175" y="202628"/>
                  </a:lnTo>
                  <a:lnTo>
                    <a:pt x="202629" y="202628"/>
                  </a:lnTo>
                  <a:lnTo>
                    <a:pt x="202629" y="183642"/>
                  </a:lnTo>
                  <a:close/>
                </a:path>
              </a:pathLst>
            </a:custGeom>
            <a:solidFill>
              <a:schemeClr val="accent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5" name="Полилиния: фигура 34">
              <a:extLst>
                <a:ext uri="{FF2B5EF4-FFF2-40B4-BE49-F238E27FC236}">
                  <a16:creationId xmlns:a16="http://schemas.microsoft.com/office/drawing/2014/main" id="{06069EDF-73D5-41E8-9C0E-95D8C4930394}"/>
                </a:ext>
              </a:extLst>
            </p:cNvPr>
            <p:cNvSpPr/>
            <p:nvPr/>
          </p:nvSpPr>
          <p:spPr>
            <a:xfrm>
              <a:off x="11951526" y="507619"/>
              <a:ext cx="25400" cy="5842000"/>
            </a:xfrm>
            <a:custGeom>
              <a:avLst/>
              <a:gdLst>
                <a:gd name="connsiteX0" fmla="*/ 3175 w 25400"/>
                <a:gd name="connsiteY0" fmla="*/ 3175 h 5842000"/>
                <a:gd name="connsiteX1" fmla="*/ 22225 w 25400"/>
                <a:gd name="connsiteY1" fmla="*/ 3175 h 5842000"/>
                <a:gd name="connsiteX2" fmla="*/ 22225 w 25400"/>
                <a:gd name="connsiteY2" fmla="*/ 5839524 h 5842000"/>
                <a:gd name="connsiteX3" fmla="*/ 3175 w 25400"/>
                <a:gd name="connsiteY3" fmla="*/ 5839524 h 584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00" h="5842000">
                  <a:moveTo>
                    <a:pt x="3175" y="3175"/>
                  </a:moveTo>
                  <a:lnTo>
                    <a:pt x="22225" y="3175"/>
                  </a:lnTo>
                  <a:lnTo>
                    <a:pt x="22225" y="5839524"/>
                  </a:lnTo>
                  <a:lnTo>
                    <a:pt x="3175" y="5839524"/>
                  </a:lnTo>
                  <a:close/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6" name="Полилиния: фигура 35">
              <a:extLst>
                <a:ext uri="{FF2B5EF4-FFF2-40B4-BE49-F238E27FC236}">
                  <a16:creationId xmlns:a16="http://schemas.microsoft.com/office/drawing/2014/main" id="{7DE64ADB-179E-4D8F-BB40-A29A6E542BA3}"/>
                </a:ext>
              </a:extLst>
            </p:cNvPr>
            <p:cNvSpPr/>
            <p:nvPr/>
          </p:nvSpPr>
          <p:spPr>
            <a:xfrm>
              <a:off x="11773726" y="6477000"/>
              <a:ext cx="203200" cy="203200"/>
            </a:xfrm>
            <a:custGeom>
              <a:avLst/>
              <a:gdLst>
                <a:gd name="connsiteX0" fmla="*/ 184150 w 203200"/>
                <a:gd name="connsiteY0" fmla="*/ 3175 h 203200"/>
                <a:gd name="connsiteX1" fmla="*/ 184150 w 203200"/>
                <a:gd name="connsiteY1" fmla="*/ 184150 h 203200"/>
                <a:gd name="connsiteX2" fmla="*/ 3175 w 203200"/>
                <a:gd name="connsiteY2" fmla="*/ 184150 h 203200"/>
                <a:gd name="connsiteX3" fmla="*/ 3175 w 203200"/>
                <a:gd name="connsiteY3" fmla="*/ 203200 h 203200"/>
                <a:gd name="connsiteX4" fmla="*/ 203200 w 203200"/>
                <a:gd name="connsiteY4" fmla="*/ 203200 h 203200"/>
                <a:gd name="connsiteX5" fmla="*/ 203200 w 203200"/>
                <a:gd name="connsiteY5" fmla="*/ 3175 h 203200"/>
                <a:gd name="connsiteX6" fmla="*/ 184150 w 203200"/>
                <a:gd name="connsiteY6" fmla="*/ 3175 h 20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200" h="203200">
                  <a:moveTo>
                    <a:pt x="184150" y="3175"/>
                  </a:moveTo>
                  <a:lnTo>
                    <a:pt x="184150" y="184150"/>
                  </a:lnTo>
                  <a:lnTo>
                    <a:pt x="3175" y="184150"/>
                  </a:lnTo>
                  <a:lnTo>
                    <a:pt x="3175" y="203200"/>
                  </a:lnTo>
                  <a:lnTo>
                    <a:pt x="203200" y="203200"/>
                  </a:lnTo>
                  <a:lnTo>
                    <a:pt x="203200" y="3175"/>
                  </a:lnTo>
                  <a:lnTo>
                    <a:pt x="184150" y="3175"/>
                  </a:lnTo>
                  <a:close/>
                </a:path>
              </a:pathLst>
            </a:custGeom>
            <a:solidFill>
              <a:schemeClr val="accent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7" name="Полилиния: фигура 36">
              <a:extLst>
                <a:ext uri="{FF2B5EF4-FFF2-40B4-BE49-F238E27FC236}">
                  <a16:creationId xmlns:a16="http://schemas.microsoft.com/office/drawing/2014/main" id="{A2AAACA1-A718-401A-8CC6-C5AE9F3F89CD}"/>
                </a:ext>
              </a:extLst>
            </p:cNvPr>
            <p:cNvSpPr/>
            <p:nvPr/>
          </p:nvSpPr>
          <p:spPr>
            <a:xfrm>
              <a:off x="177800" y="177800"/>
              <a:ext cx="203200" cy="203200"/>
            </a:xfrm>
            <a:custGeom>
              <a:avLst/>
              <a:gdLst>
                <a:gd name="connsiteX0" fmla="*/ 22161 w 203200"/>
                <a:gd name="connsiteY0" fmla="*/ 202629 h 203200"/>
                <a:gd name="connsiteX1" fmla="*/ 22161 w 203200"/>
                <a:gd name="connsiteY1" fmla="*/ 22161 h 203200"/>
                <a:gd name="connsiteX2" fmla="*/ 202629 w 203200"/>
                <a:gd name="connsiteY2" fmla="*/ 22161 h 203200"/>
                <a:gd name="connsiteX3" fmla="*/ 202629 w 203200"/>
                <a:gd name="connsiteY3" fmla="*/ 3175 h 203200"/>
                <a:gd name="connsiteX4" fmla="*/ 3175 w 203200"/>
                <a:gd name="connsiteY4" fmla="*/ 3175 h 203200"/>
                <a:gd name="connsiteX5" fmla="*/ 3175 w 203200"/>
                <a:gd name="connsiteY5" fmla="*/ 202629 h 203200"/>
                <a:gd name="connsiteX6" fmla="*/ 22161 w 203200"/>
                <a:gd name="connsiteY6" fmla="*/ 202629 h 20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200" h="203200">
                  <a:moveTo>
                    <a:pt x="22161" y="202629"/>
                  </a:moveTo>
                  <a:lnTo>
                    <a:pt x="22161" y="22161"/>
                  </a:lnTo>
                  <a:lnTo>
                    <a:pt x="202629" y="22161"/>
                  </a:lnTo>
                  <a:lnTo>
                    <a:pt x="202629" y="3175"/>
                  </a:lnTo>
                  <a:lnTo>
                    <a:pt x="3175" y="3175"/>
                  </a:lnTo>
                  <a:lnTo>
                    <a:pt x="3175" y="202629"/>
                  </a:lnTo>
                  <a:lnTo>
                    <a:pt x="22161" y="202629"/>
                  </a:lnTo>
                  <a:close/>
                </a:path>
              </a:pathLst>
            </a:custGeom>
            <a:solidFill>
              <a:schemeClr val="accent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FB5B2195-AC5F-4153-A312-D9BDBA259F6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538778" y="6290113"/>
            <a:ext cx="1260000" cy="23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922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63582D-0505-454D-909A-EFF11FD82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76237"/>
            <a:ext cx="11315700" cy="54213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540561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F16CE1D7-E7EA-4898-97C2-F2964FA57F91}"/>
              </a:ext>
            </a:extLst>
          </p:cNvPr>
          <p:cNvGrpSpPr/>
          <p:nvPr userDrawn="1"/>
        </p:nvGrpSpPr>
        <p:grpSpPr>
          <a:xfrm>
            <a:off x="196437" y="177800"/>
            <a:ext cx="11799126" cy="6502400"/>
            <a:chOff x="177800" y="177800"/>
            <a:chExt cx="11799126" cy="6502400"/>
          </a:xfrm>
        </p:grpSpPr>
        <p:sp>
          <p:nvSpPr>
            <p:cNvPr id="20" name="Полилиния: фигура 19">
              <a:extLst>
                <a:ext uri="{FF2B5EF4-FFF2-40B4-BE49-F238E27FC236}">
                  <a16:creationId xmlns:a16="http://schemas.microsoft.com/office/drawing/2014/main" id="{CB16E158-1D58-4022-A88F-E8ADAE774E71}"/>
                </a:ext>
              </a:extLst>
            </p:cNvPr>
            <p:cNvSpPr/>
            <p:nvPr/>
          </p:nvSpPr>
          <p:spPr>
            <a:xfrm>
              <a:off x="507619" y="6654800"/>
              <a:ext cx="11176000" cy="25400"/>
            </a:xfrm>
            <a:custGeom>
              <a:avLst/>
              <a:gdLst>
                <a:gd name="connsiteX0" fmla="*/ 3175 w 11176000"/>
                <a:gd name="connsiteY0" fmla="*/ 3175 h 25400"/>
                <a:gd name="connsiteX1" fmla="*/ 11173524 w 11176000"/>
                <a:gd name="connsiteY1" fmla="*/ 3175 h 25400"/>
                <a:gd name="connsiteX2" fmla="*/ 11173524 w 11176000"/>
                <a:gd name="connsiteY2" fmla="*/ 22225 h 25400"/>
                <a:gd name="connsiteX3" fmla="*/ 3175 w 11176000"/>
                <a:gd name="connsiteY3" fmla="*/ 22225 h 2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76000" h="25400">
                  <a:moveTo>
                    <a:pt x="3175" y="3175"/>
                  </a:moveTo>
                  <a:lnTo>
                    <a:pt x="11173524" y="3175"/>
                  </a:lnTo>
                  <a:lnTo>
                    <a:pt x="11173524" y="22225"/>
                  </a:lnTo>
                  <a:lnTo>
                    <a:pt x="3175" y="22225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1" name="Полилиния: фигура 20">
              <a:extLst>
                <a:ext uri="{FF2B5EF4-FFF2-40B4-BE49-F238E27FC236}">
                  <a16:creationId xmlns:a16="http://schemas.microsoft.com/office/drawing/2014/main" id="{0544EF16-7119-4FA2-B641-AE4EB3A66FFC}"/>
                </a:ext>
              </a:extLst>
            </p:cNvPr>
            <p:cNvSpPr/>
            <p:nvPr/>
          </p:nvSpPr>
          <p:spPr>
            <a:xfrm>
              <a:off x="177800" y="507619"/>
              <a:ext cx="25400" cy="5842000"/>
            </a:xfrm>
            <a:custGeom>
              <a:avLst/>
              <a:gdLst>
                <a:gd name="connsiteX0" fmla="*/ 3175 w 25400"/>
                <a:gd name="connsiteY0" fmla="*/ 3175 h 5842000"/>
                <a:gd name="connsiteX1" fmla="*/ 22225 w 25400"/>
                <a:gd name="connsiteY1" fmla="*/ 3175 h 5842000"/>
                <a:gd name="connsiteX2" fmla="*/ 22225 w 25400"/>
                <a:gd name="connsiteY2" fmla="*/ 5839524 h 5842000"/>
                <a:gd name="connsiteX3" fmla="*/ 3175 w 25400"/>
                <a:gd name="connsiteY3" fmla="*/ 5839524 h 584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00" h="5842000">
                  <a:moveTo>
                    <a:pt x="3175" y="3175"/>
                  </a:moveTo>
                  <a:lnTo>
                    <a:pt x="22225" y="3175"/>
                  </a:lnTo>
                  <a:lnTo>
                    <a:pt x="22225" y="5839524"/>
                  </a:lnTo>
                  <a:lnTo>
                    <a:pt x="3175" y="5839524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2" name="Полилиния: фигура 21">
              <a:extLst>
                <a:ext uri="{FF2B5EF4-FFF2-40B4-BE49-F238E27FC236}">
                  <a16:creationId xmlns:a16="http://schemas.microsoft.com/office/drawing/2014/main" id="{2523C220-3C7F-44B4-854F-55E148E16C16}"/>
                </a:ext>
              </a:extLst>
            </p:cNvPr>
            <p:cNvSpPr/>
            <p:nvPr/>
          </p:nvSpPr>
          <p:spPr>
            <a:xfrm>
              <a:off x="507619" y="177800"/>
              <a:ext cx="11176000" cy="25400"/>
            </a:xfrm>
            <a:custGeom>
              <a:avLst/>
              <a:gdLst>
                <a:gd name="connsiteX0" fmla="*/ 3175 w 11176000"/>
                <a:gd name="connsiteY0" fmla="*/ 3175 h 25400"/>
                <a:gd name="connsiteX1" fmla="*/ 11173524 w 11176000"/>
                <a:gd name="connsiteY1" fmla="*/ 3175 h 25400"/>
                <a:gd name="connsiteX2" fmla="*/ 11173524 w 11176000"/>
                <a:gd name="connsiteY2" fmla="*/ 22225 h 25400"/>
                <a:gd name="connsiteX3" fmla="*/ 3175 w 11176000"/>
                <a:gd name="connsiteY3" fmla="*/ 22225 h 2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76000" h="25400">
                  <a:moveTo>
                    <a:pt x="3175" y="3175"/>
                  </a:moveTo>
                  <a:lnTo>
                    <a:pt x="11173524" y="3175"/>
                  </a:lnTo>
                  <a:lnTo>
                    <a:pt x="11173524" y="22225"/>
                  </a:lnTo>
                  <a:lnTo>
                    <a:pt x="3175" y="22225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3" name="Полилиния: фигура 22">
              <a:extLst>
                <a:ext uri="{FF2B5EF4-FFF2-40B4-BE49-F238E27FC236}">
                  <a16:creationId xmlns:a16="http://schemas.microsoft.com/office/drawing/2014/main" id="{D6A74613-00E7-4565-A15F-41BDBC868628}"/>
                </a:ext>
              </a:extLst>
            </p:cNvPr>
            <p:cNvSpPr/>
            <p:nvPr/>
          </p:nvSpPr>
          <p:spPr>
            <a:xfrm>
              <a:off x="11773726" y="177800"/>
              <a:ext cx="203200" cy="203200"/>
            </a:xfrm>
            <a:custGeom>
              <a:avLst/>
              <a:gdLst>
                <a:gd name="connsiteX0" fmla="*/ 3175 w 203200"/>
                <a:gd name="connsiteY0" fmla="*/ 22161 h 203200"/>
                <a:gd name="connsiteX1" fmla="*/ 183642 w 203200"/>
                <a:gd name="connsiteY1" fmla="*/ 22161 h 203200"/>
                <a:gd name="connsiteX2" fmla="*/ 183642 w 203200"/>
                <a:gd name="connsiteY2" fmla="*/ 202629 h 203200"/>
                <a:gd name="connsiteX3" fmla="*/ 202629 w 203200"/>
                <a:gd name="connsiteY3" fmla="*/ 202629 h 203200"/>
                <a:gd name="connsiteX4" fmla="*/ 202629 w 203200"/>
                <a:gd name="connsiteY4" fmla="*/ 3175 h 203200"/>
                <a:gd name="connsiteX5" fmla="*/ 3175 w 203200"/>
                <a:gd name="connsiteY5" fmla="*/ 3175 h 203200"/>
                <a:gd name="connsiteX6" fmla="*/ 3175 w 203200"/>
                <a:gd name="connsiteY6" fmla="*/ 22161 h 20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200" h="203200">
                  <a:moveTo>
                    <a:pt x="3175" y="22161"/>
                  </a:moveTo>
                  <a:lnTo>
                    <a:pt x="183642" y="22161"/>
                  </a:lnTo>
                  <a:lnTo>
                    <a:pt x="183642" y="202629"/>
                  </a:lnTo>
                  <a:lnTo>
                    <a:pt x="202629" y="202629"/>
                  </a:lnTo>
                  <a:lnTo>
                    <a:pt x="202629" y="3175"/>
                  </a:lnTo>
                  <a:lnTo>
                    <a:pt x="3175" y="3175"/>
                  </a:lnTo>
                  <a:lnTo>
                    <a:pt x="3175" y="22161"/>
                  </a:lnTo>
                  <a:close/>
                </a:path>
              </a:pathLst>
            </a:custGeom>
            <a:solidFill>
              <a:schemeClr val="accent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4" name="Полилиния: фигура 23">
              <a:extLst>
                <a:ext uri="{FF2B5EF4-FFF2-40B4-BE49-F238E27FC236}">
                  <a16:creationId xmlns:a16="http://schemas.microsoft.com/office/drawing/2014/main" id="{DBDD5E91-9100-4328-A5B0-7164E19D47A1}"/>
                </a:ext>
              </a:extLst>
            </p:cNvPr>
            <p:cNvSpPr/>
            <p:nvPr/>
          </p:nvSpPr>
          <p:spPr>
            <a:xfrm>
              <a:off x="177800" y="6477000"/>
              <a:ext cx="203200" cy="203200"/>
            </a:xfrm>
            <a:custGeom>
              <a:avLst/>
              <a:gdLst>
                <a:gd name="connsiteX0" fmla="*/ 202629 w 203200"/>
                <a:gd name="connsiteY0" fmla="*/ 183642 h 203200"/>
                <a:gd name="connsiteX1" fmla="*/ 22161 w 203200"/>
                <a:gd name="connsiteY1" fmla="*/ 183642 h 203200"/>
                <a:gd name="connsiteX2" fmla="*/ 22161 w 203200"/>
                <a:gd name="connsiteY2" fmla="*/ 3175 h 203200"/>
                <a:gd name="connsiteX3" fmla="*/ 3175 w 203200"/>
                <a:gd name="connsiteY3" fmla="*/ 3175 h 203200"/>
                <a:gd name="connsiteX4" fmla="*/ 3175 w 203200"/>
                <a:gd name="connsiteY4" fmla="*/ 202628 h 203200"/>
                <a:gd name="connsiteX5" fmla="*/ 202629 w 203200"/>
                <a:gd name="connsiteY5" fmla="*/ 202628 h 203200"/>
                <a:gd name="connsiteX6" fmla="*/ 202629 w 203200"/>
                <a:gd name="connsiteY6" fmla="*/ 183642 h 20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200" h="203200">
                  <a:moveTo>
                    <a:pt x="202629" y="183642"/>
                  </a:moveTo>
                  <a:lnTo>
                    <a:pt x="22161" y="183642"/>
                  </a:lnTo>
                  <a:lnTo>
                    <a:pt x="22161" y="3175"/>
                  </a:lnTo>
                  <a:lnTo>
                    <a:pt x="3175" y="3175"/>
                  </a:lnTo>
                  <a:lnTo>
                    <a:pt x="3175" y="202628"/>
                  </a:lnTo>
                  <a:lnTo>
                    <a:pt x="202629" y="202628"/>
                  </a:lnTo>
                  <a:lnTo>
                    <a:pt x="202629" y="183642"/>
                  </a:lnTo>
                  <a:close/>
                </a:path>
              </a:pathLst>
            </a:custGeom>
            <a:solidFill>
              <a:schemeClr val="accent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5" name="Полилиния: фигура 24">
              <a:extLst>
                <a:ext uri="{FF2B5EF4-FFF2-40B4-BE49-F238E27FC236}">
                  <a16:creationId xmlns:a16="http://schemas.microsoft.com/office/drawing/2014/main" id="{F62F29F1-C2AB-48F9-9C23-6AB8400E55C5}"/>
                </a:ext>
              </a:extLst>
            </p:cNvPr>
            <p:cNvSpPr/>
            <p:nvPr/>
          </p:nvSpPr>
          <p:spPr>
            <a:xfrm>
              <a:off x="11951526" y="507619"/>
              <a:ext cx="25400" cy="5842000"/>
            </a:xfrm>
            <a:custGeom>
              <a:avLst/>
              <a:gdLst>
                <a:gd name="connsiteX0" fmla="*/ 3175 w 25400"/>
                <a:gd name="connsiteY0" fmla="*/ 3175 h 5842000"/>
                <a:gd name="connsiteX1" fmla="*/ 22225 w 25400"/>
                <a:gd name="connsiteY1" fmla="*/ 3175 h 5842000"/>
                <a:gd name="connsiteX2" fmla="*/ 22225 w 25400"/>
                <a:gd name="connsiteY2" fmla="*/ 5839524 h 5842000"/>
                <a:gd name="connsiteX3" fmla="*/ 3175 w 25400"/>
                <a:gd name="connsiteY3" fmla="*/ 5839524 h 584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00" h="5842000">
                  <a:moveTo>
                    <a:pt x="3175" y="3175"/>
                  </a:moveTo>
                  <a:lnTo>
                    <a:pt x="22225" y="3175"/>
                  </a:lnTo>
                  <a:lnTo>
                    <a:pt x="22225" y="5839524"/>
                  </a:lnTo>
                  <a:lnTo>
                    <a:pt x="3175" y="5839524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6" name="Полилиния: фигура 25">
              <a:extLst>
                <a:ext uri="{FF2B5EF4-FFF2-40B4-BE49-F238E27FC236}">
                  <a16:creationId xmlns:a16="http://schemas.microsoft.com/office/drawing/2014/main" id="{E73474B5-916A-495B-903D-DA2486DAE4A4}"/>
                </a:ext>
              </a:extLst>
            </p:cNvPr>
            <p:cNvSpPr/>
            <p:nvPr/>
          </p:nvSpPr>
          <p:spPr>
            <a:xfrm>
              <a:off x="11773726" y="6477000"/>
              <a:ext cx="203200" cy="203200"/>
            </a:xfrm>
            <a:custGeom>
              <a:avLst/>
              <a:gdLst>
                <a:gd name="connsiteX0" fmla="*/ 184150 w 203200"/>
                <a:gd name="connsiteY0" fmla="*/ 3175 h 203200"/>
                <a:gd name="connsiteX1" fmla="*/ 184150 w 203200"/>
                <a:gd name="connsiteY1" fmla="*/ 184150 h 203200"/>
                <a:gd name="connsiteX2" fmla="*/ 3175 w 203200"/>
                <a:gd name="connsiteY2" fmla="*/ 184150 h 203200"/>
                <a:gd name="connsiteX3" fmla="*/ 3175 w 203200"/>
                <a:gd name="connsiteY3" fmla="*/ 203200 h 203200"/>
                <a:gd name="connsiteX4" fmla="*/ 203200 w 203200"/>
                <a:gd name="connsiteY4" fmla="*/ 203200 h 203200"/>
                <a:gd name="connsiteX5" fmla="*/ 203200 w 203200"/>
                <a:gd name="connsiteY5" fmla="*/ 3175 h 203200"/>
                <a:gd name="connsiteX6" fmla="*/ 184150 w 203200"/>
                <a:gd name="connsiteY6" fmla="*/ 3175 h 20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200" h="203200">
                  <a:moveTo>
                    <a:pt x="184150" y="3175"/>
                  </a:moveTo>
                  <a:lnTo>
                    <a:pt x="184150" y="184150"/>
                  </a:lnTo>
                  <a:lnTo>
                    <a:pt x="3175" y="184150"/>
                  </a:lnTo>
                  <a:lnTo>
                    <a:pt x="3175" y="203200"/>
                  </a:lnTo>
                  <a:lnTo>
                    <a:pt x="203200" y="203200"/>
                  </a:lnTo>
                  <a:lnTo>
                    <a:pt x="203200" y="3175"/>
                  </a:lnTo>
                  <a:lnTo>
                    <a:pt x="184150" y="3175"/>
                  </a:lnTo>
                  <a:close/>
                </a:path>
              </a:pathLst>
            </a:custGeom>
            <a:solidFill>
              <a:schemeClr val="accent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7" name="Полилиния: фигура 26">
              <a:extLst>
                <a:ext uri="{FF2B5EF4-FFF2-40B4-BE49-F238E27FC236}">
                  <a16:creationId xmlns:a16="http://schemas.microsoft.com/office/drawing/2014/main" id="{A575D7BC-E364-4588-A2CE-FAC12EFC16A4}"/>
                </a:ext>
              </a:extLst>
            </p:cNvPr>
            <p:cNvSpPr/>
            <p:nvPr/>
          </p:nvSpPr>
          <p:spPr>
            <a:xfrm>
              <a:off x="177800" y="177800"/>
              <a:ext cx="203200" cy="203200"/>
            </a:xfrm>
            <a:custGeom>
              <a:avLst/>
              <a:gdLst>
                <a:gd name="connsiteX0" fmla="*/ 22161 w 203200"/>
                <a:gd name="connsiteY0" fmla="*/ 202629 h 203200"/>
                <a:gd name="connsiteX1" fmla="*/ 22161 w 203200"/>
                <a:gd name="connsiteY1" fmla="*/ 22161 h 203200"/>
                <a:gd name="connsiteX2" fmla="*/ 202629 w 203200"/>
                <a:gd name="connsiteY2" fmla="*/ 22161 h 203200"/>
                <a:gd name="connsiteX3" fmla="*/ 202629 w 203200"/>
                <a:gd name="connsiteY3" fmla="*/ 3175 h 203200"/>
                <a:gd name="connsiteX4" fmla="*/ 3175 w 203200"/>
                <a:gd name="connsiteY4" fmla="*/ 3175 h 203200"/>
                <a:gd name="connsiteX5" fmla="*/ 3175 w 203200"/>
                <a:gd name="connsiteY5" fmla="*/ 202629 h 203200"/>
                <a:gd name="connsiteX6" fmla="*/ 22161 w 203200"/>
                <a:gd name="connsiteY6" fmla="*/ 202629 h 20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200" h="203200">
                  <a:moveTo>
                    <a:pt x="22161" y="202629"/>
                  </a:moveTo>
                  <a:lnTo>
                    <a:pt x="22161" y="22161"/>
                  </a:lnTo>
                  <a:lnTo>
                    <a:pt x="202629" y="22161"/>
                  </a:lnTo>
                  <a:lnTo>
                    <a:pt x="202629" y="3175"/>
                  </a:lnTo>
                  <a:lnTo>
                    <a:pt x="3175" y="3175"/>
                  </a:lnTo>
                  <a:lnTo>
                    <a:pt x="3175" y="202629"/>
                  </a:lnTo>
                  <a:lnTo>
                    <a:pt x="22161" y="202629"/>
                  </a:lnTo>
                  <a:close/>
                </a:path>
              </a:pathLst>
            </a:custGeom>
            <a:solidFill>
              <a:schemeClr val="accent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ECB3865A-2862-42EC-8383-CF8AD5533D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538778" y="6290113"/>
              <a:ext cx="1260000" cy="232106"/>
            </a:xfrm>
            <a:prstGeom prst="rect">
              <a:avLst/>
            </a:prstGeom>
          </p:spPr>
        </p:pic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3C83F801-3E34-45DA-9C32-AAFBFFBB11AC}"/>
              </a:ext>
            </a:extLst>
          </p:cNvPr>
          <p:cNvSpPr txBox="1"/>
          <p:nvPr userDrawn="1"/>
        </p:nvSpPr>
        <p:spPr>
          <a:xfrm>
            <a:off x="1835063" y="169727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4087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34" userDrawn="1">
          <p15:clr>
            <a:srgbClr val="F26B43"/>
          </p15:clr>
        </p15:guide>
        <p15:guide id="2" orient="horz" pos="232" userDrawn="1">
          <p15:clr>
            <a:srgbClr val="F26B43"/>
          </p15:clr>
        </p15:guide>
        <p15:guide id="3" orient="horz" pos="399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5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4.png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f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D16921CF-CE06-454F-8A29-945B93CC3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446729"/>
            <a:ext cx="5388684" cy="1964542"/>
          </a:xfrm>
        </p:spPr>
        <p:txBody>
          <a:bodyPr/>
          <a:lstStyle/>
          <a:p>
            <a:r>
              <a:rPr lang="ru-RU" dirty="0"/>
              <a:t>Integrated drone protection systems</a:t>
            </a:r>
            <a:br>
              <a:rPr lang="ru-RU" dirty="0"/>
            </a:br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E11FB3F-BF36-4F55-93A3-AAAB17FC8B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55"/>
          <a:stretch/>
        </p:blipFill>
        <p:spPr>
          <a:xfrm>
            <a:off x="6263639" y="678267"/>
            <a:ext cx="5317144" cy="5259024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3DA584A-C7A2-458B-BD12-0C841C02475B}"/>
              </a:ext>
            </a:extLst>
          </p:cNvPr>
          <p:cNvSpPr/>
          <p:nvPr/>
        </p:nvSpPr>
        <p:spPr>
          <a:xfrm>
            <a:off x="6095999" y="501028"/>
            <a:ext cx="5639851" cy="5590768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28216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A8A92FF8-FD6F-4E6B-BA5F-59D866095D10}"/>
              </a:ext>
            </a:extLst>
          </p:cNvPr>
          <p:cNvGrpSpPr/>
          <p:nvPr/>
        </p:nvGrpSpPr>
        <p:grpSpPr>
          <a:xfrm>
            <a:off x="463743" y="1354885"/>
            <a:ext cx="10914637" cy="2792452"/>
            <a:chOff x="6591595" y="1355679"/>
            <a:chExt cx="4925291" cy="4030397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879E0E2F-DDE8-4B0F-9A54-634CD0811335}"/>
                </a:ext>
              </a:extLst>
            </p:cNvPr>
            <p:cNvSpPr/>
            <p:nvPr/>
          </p:nvSpPr>
          <p:spPr>
            <a:xfrm>
              <a:off x="6643852" y="1508118"/>
              <a:ext cx="4829494" cy="3697891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BAB971B1-B50D-469E-8C5E-D3B3CDC8385F}"/>
                </a:ext>
              </a:extLst>
            </p:cNvPr>
            <p:cNvGrpSpPr/>
            <p:nvPr/>
          </p:nvGrpSpPr>
          <p:grpSpPr>
            <a:xfrm>
              <a:off x="6591595" y="1355679"/>
              <a:ext cx="4925291" cy="4030397"/>
              <a:chOff x="6591595" y="1355679"/>
              <a:chExt cx="4925291" cy="4030397"/>
            </a:xfrm>
          </p:grpSpPr>
          <p:sp>
            <p:nvSpPr>
              <p:cNvPr id="9" name="Полилиния: фигура 8">
                <a:extLst>
                  <a:ext uri="{FF2B5EF4-FFF2-40B4-BE49-F238E27FC236}">
                    <a16:creationId xmlns:a16="http://schemas.microsoft.com/office/drawing/2014/main" id="{A671A30C-6267-4D59-8E1B-BDA96F164085}"/>
                  </a:ext>
                </a:extLst>
              </p:cNvPr>
              <p:cNvSpPr/>
              <p:nvPr/>
            </p:nvSpPr>
            <p:spPr>
              <a:xfrm>
                <a:off x="11435660" y="1371209"/>
                <a:ext cx="81226" cy="259797"/>
              </a:xfrm>
              <a:custGeom>
                <a:avLst/>
                <a:gdLst>
                  <a:gd name="connsiteX0" fmla="*/ 0 w 192024"/>
                  <a:gd name="connsiteY0" fmla="*/ 0 h 210312"/>
                  <a:gd name="connsiteX1" fmla="*/ 192024 w 192024"/>
                  <a:gd name="connsiteY1" fmla="*/ 0 h 210312"/>
                  <a:gd name="connsiteX2" fmla="*/ 192024 w 192024"/>
                  <a:gd name="connsiteY2" fmla="*/ 210312 h 210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2024" h="210312">
                    <a:moveTo>
                      <a:pt x="0" y="0"/>
                    </a:moveTo>
                    <a:lnTo>
                      <a:pt x="192024" y="0"/>
                    </a:lnTo>
                    <a:lnTo>
                      <a:pt x="192024" y="210312"/>
                    </a:lnTo>
                  </a:path>
                </a:pathLst>
              </a:custGeom>
              <a:no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" name="Полилиния: фигура 9">
                <a:extLst>
                  <a:ext uri="{FF2B5EF4-FFF2-40B4-BE49-F238E27FC236}">
                    <a16:creationId xmlns:a16="http://schemas.microsoft.com/office/drawing/2014/main" id="{DDD9BE79-FBA2-4BFC-8C8F-7A40DF831F63}"/>
                  </a:ext>
                </a:extLst>
              </p:cNvPr>
              <p:cNvSpPr/>
              <p:nvPr/>
            </p:nvSpPr>
            <p:spPr>
              <a:xfrm flipH="1" flipV="1">
                <a:off x="6591595" y="5126279"/>
                <a:ext cx="81226" cy="259797"/>
              </a:xfrm>
              <a:custGeom>
                <a:avLst/>
                <a:gdLst>
                  <a:gd name="connsiteX0" fmla="*/ 0 w 192024"/>
                  <a:gd name="connsiteY0" fmla="*/ 0 h 210312"/>
                  <a:gd name="connsiteX1" fmla="*/ 192024 w 192024"/>
                  <a:gd name="connsiteY1" fmla="*/ 0 h 210312"/>
                  <a:gd name="connsiteX2" fmla="*/ 192024 w 192024"/>
                  <a:gd name="connsiteY2" fmla="*/ 210312 h 210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2024" h="210312">
                    <a:moveTo>
                      <a:pt x="0" y="0"/>
                    </a:moveTo>
                    <a:lnTo>
                      <a:pt x="192024" y="0"/>
                    </a:lnTo>
                    <a:lnTo>
                      <a:pt x="192024" y="210312"/>
                    </a:lnTo>
                  </a:path>
                </a:pathLst>
              </a:custGeom>
              <a:no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" name="Полилиния: фигура 10">
                <a:extLst>
                  <a:ext uri="{FF2B5EF4-FFF2-40B4-BE49-F238E27FC236}">
                    <a16:creationId xmlns:a16="http://schemas.microsoft.com/office/drawing/2014/main" id="{B2501E08-A219-4741-8B37-5F0417A4AF85}"/>
                  </a:ext>
                </a:extLst>
              </p:cNvPr>
              <p:cNvSpPr/>
              <p:nvPr/>
            </p:nvSpPr>
            <p:spPr>
              <a:xfrm flipV="1">
                <a:off x="11433868" y="5108649"/>
                <a:ext cx="81226" cy="259797"/>
              </a:xfrm>
              <a:custGeom>
                <a:avLst/>
                <a:gdLst>
                  <a:gd name="connsiteX0" fmla="*/ 0 w 192024"/>
                  <a:gd name="connsiteY0" fmla="*/ 0 h 210312"/>
                  <a:gd name="connsiteX1" fmla="*/ 192024 w 192024"/>
                  <a:gd name="connsiteY1" fmla="*/ 0 h 210312"/>
                  <a:gd name="connsiteX2" fmla="*/ 192024 w 192024"/>
                  <a:gd name="connsiteY2" fmla="*/ 210312 h 210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2024" h="210312">
                    <a:moveTo>
                      <a:pt x="0" y="0"/>
                    </a:moveTo>
                    <a:lnTo>
                      <a:pt x="192024" y="0"/>
                    </a:lnTo>
                    <a:lnTo>
                      <a:pt x="192024" y="210312"/>
                    </a:lnTo>
                  </a:path>
                </a:pathLst>
              </a:custGeom>
              <a:no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" name="Полилиния: фигура 11">
                <a:extLst>
                  <a:ext uri="{FF2B5EF4-FFF2-40B4-BE49-F238E27FC236}">
                    <a16:creationId xmlns:a16="http://schemas.microsoft.com/office/drawing/2014/main" id="{3469E327-548B-42A2-B966-4CB021171ED0}"/>
                  </a:ext>
                </a:extLst>
              </p:cNvPr>
              <p:cNvSpPr/>
              <p:nvPr/>
            </p:nvSpPr>
            <p:spPr>
              <a:xfrm flipH="1">
                <a:off x="6591595" y="1355679"/>
                <a:ext cx="81226" cy="259797"/>
              </a:xfrm>
              <a:custGeom>
                <a:avLst/>
                <a:gdLst>
                  <a:gd name="connsiteX0" fmla="*/ 0 w 192024"/>
                  <a:gd name="connsiteY0" fmla="*/ 0 h 210312"/>
                  <a:gd name="connsiteX1" fmla="*/ 192024 w 192024"/>
                  <a:gd name="connsiteY1" fmla="*/ 0 h 210312"/>
                  <a:gd name="connsiteX2" fmla="*/ 192024 w 192024"/>
                  <a:gd name="connsiteY2" fmla="*/ 210312 h 210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2024" h="210312">
                    <a:moveTo>
                      <a:pt x="0" y="0"/>
                    </a:moveTo>
                    <a:lnTo>
                      <a:pt x="192024" y="0"/>
                    </a:lnTo>
                    <a:lnTo>
                      <a:pt x="192024" y="210312"/>
                    </a:lnTo>
                  </a:path>
                </a:pathLst>
              </a:custGeom>
              <a:no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A865DC-933E-4A8E-87E7-A30A190A3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Electronic warfare (Soft-Kill).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B28D7BA-4E42-4366-A008-34EACCED2C67}"/>
              </a:ext>
            </a:extLst>
          </p:cNvPr>
          <p:cNvSpPr/>
          <p:nvPr/>
        </p:nvSpPr>
        <p:spPr>
          <a:xfrm>
            <a:off x="371475" y="918369"/>
            <a:ext cx="112687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Neutralization of the threat without kinetic impact through jamming.</a:t>
            </a:r>
          </a:p>
        </p:txBody>
      </p:sp>
      <p:pic>
        <p:nvPicPr>
          <p:cNvPr id="1026" name="Picture 2" descr="https://r2.syntx.ai/user_8229996181380708785/generated/eb04e9b323000f65f2e8c63a6b9dcabd_a37d002e-37cb-40be-b143-ccc10ccaa44f.png">
            <a:extLst>
              <a:ext uri="{FF2B5EF4-FFF2-40B4-BE49-F238E27FC236}">
                <a16:creationId xmlns:a16="http://schemas.microsoft.com/office/drawing/2014/main" id="{A5FF24A8-2ADB-4D61-BEEF-A8D9CE4F01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063" b="26474"/>
          <a:stretch/>
        </p:blipFill>
        <p:spPr bwMode="auto">
          <a:xfrm>
            <a:off x="1417497" y="1545808"/>
            <a:ext cx="9026445" cy="2391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D5C9213-00C5-4A6F-ABE0-C29052094EE0}"/>
              </a:ext>
            </a:extLst>
          </p:cNvPr>
          <p:cNvSpPr/>
          <p:nvPr/>
        </p:nvSpPr>
        <p:spPr>
          <a:xfrm>
            <a:off x="4501167" y="5320277"/>
            <a:ext cx="65424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+mj-lt"/>
              </a:rPr>
              <a:t>Attack vector 2:</a:t>
            </a:r>
          </a:p>
          <a:p>
            <a:r>
              <a:rPr lang="ru-RU" sz="1400" dirty="0"/>
              <a:t>Navigation — suppression of signals from global navigation satellite systems (GNSS), forcing UAVs to make emergency landings or veer off course.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D8244AD-4A06-4236-83A4-FC71E9FAD47C}"/>
              </a:ext>
            </a:extLst>
          </p:cNvPr>
          <p:cNvSpPr/>
          <p:nvPr/>
        </p:nvSpPr>
        <p:spPr>
          <a:xfrm>
            <a:off x="579547" y="4293183"/>
            <a:ext cx="10702347" cy="846377"/>
          </a:xfrm>
          <a:prstGeom prst="rect">
            <a:avLst/>
          </a:prstGeom>
          <a:noFill/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5AFE73E0-F98C-4921-BC7F-ECE90C655EF3}"/>
              </a:ext>
            </a:extLst>
          </p:cNvPr>
          <p:cNvSpPr/>
          <p:nvPr/>
        </p:nvSpPr>
        <p:spPr>
          <a:xfrm>
            <a:off x="761999" y="4439372"/>
            <a:ext cx="795699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+mj-lt"/>
              </a:rPr>
              <a:t>UAV countermeasure system JN1101.</a:t>
            </a:r>
          </a:p>
          <a:p>
            <a:r>
              <a:rPr lang="ru-RU" sz="1400" dirty="0"/>
              <a:t>Specialized electronic warfare complex integrated into the architecture of Sky Shield.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FCA9B49-A489-42DA-8722-53484A77DBFD}"/>
              </a:ext>
            </a:extLst>
          </p:cNvPr>
          <p:cNvSpPr/>
          <p:nvPr/>
        </p:nvSpPr>
        <p:spPr>
          <a:xfrm>
            <a:off x="579547" y="5266710"/>
            <a:ext cx="3541645" cy="846377"/>
          </a:xfrm>
          <a:prstGeom prst="rect">
            <a:avLst/>
          </a:prstGeom>
          <a:noFill/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61AAB7CC-0AE3-4B29-9003-68B848475C1C}"/>
              </a:ext>
            </a:extLst>
          </p:cNvPr>
          <p:cNvSpPr/>
          <p:nvPr/>
        </p:nvSpPr>
        <p:spPr>
          <a:xfrm>
            <a:off x="4365939" y="5266710"/>
            <a:ext cx="6922442" cy="846377"/>
          </a:xfrm>
          <a:prstGeom prst="rect">
            <a:avLst/>
          </a:prstGeom>
          <a:noFill/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71D0FAC5-002B-4A4C-9797-47FA4558302F}"/>
              </a:ext>
            </a:extLst>
          </p:cNvPr>
          <p:cNvSpPr/>
          <p:nvPr/>
        </p:nvSpPr>
        <p:spPr>
          <a:xfrm>
            <a:off x="762000" y="5305177"/>
            <a:ext cx="327552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+mj-lt"/>
              </a:rPr>
              <a:t>Attack vector 1:</a:t>
            </a:r>
          </a:p>
          <a:p>
            <a:r>
              <a:rPr lang="ru-RU" sz="1400" dirty="0"/>
              <a:t>Communication channels — blocking telemetry and control commands.</a:t>
            </a:r>
          </a:p>
        </p:txBody>
      </p:sp>
    </p:spTree>
    <p:extLst>
      <p:ext uri="{BB962C8B-B14F-4D97-AF65-F5344CB8AC3E}">
        <p14:creationId xmlns:p14="http://schemas.microsoft.com/office/powerpoint/2010/main" val="7945648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D0ED8C7E-7A7B-477F-91DF-F8F8FC9276E6}"/>
              </a:ext>
            </a:extLst>
          </p:cNvPr>
          <p:cNvGrpSpPr/>
          <p:nvPr/>
        </p:nvGrpSpPr>
        <p:grpSpPr>
          <a:xfrm>
            <a:off x="483066" y="1769079"/>
            <a:ext cx="5106272" cy="4277864"/>
            <a:chOff x="6591595" y="1349372"/>
            <a:chExt cx="5106272" cy="4277864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B91CECF3-359C-4A7E-8E7C-0A528588944B}"/>
                </a:ext>
              </a:extLst>
            </p:cNvPr>
            <p:cNvSpPr/>
            <p:nvPr/>
          </p:nvSpPr>
          <p:spPr>
            <a:xfrm>
              <a:off x="6703512" y="1465204"/>
              <a:ext cx="4882438" cy="403576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64C50642-4C07-4AFC-9034-7858FDCCDEE2}"/>
                </a:ext>
              </a:extLst>
            </p:cNvPr>
            <p:cNvGrpSpPr/>
            <p:nvPr/>
          </p:nvGrpSpPr>
          <p:grpSpPr>
            <a:xfrm>
              <a:off x="6591595" y="1349372"/>
              <a:ext cx="5106272" cy="4277864"/>
              <a:chOff x="6591595" y="1349372"/>
              <a:chExt cx="5106272" cy="4277864"/>
            </a:xfrm>
          </p:grpSpPr>
          <p:sp>
            <p:nvSpPr>
              <p:cNvPr id="8" name="Полилиния: фигура 7">
                <a:extLst>
                  <a:ext uri="{FF2B5EF4-FFF2-40B4-BE49-F238E27FC236}">
                    <a16:creationId xmlns:a16="http://schemas.microsoft.com/office/drawing/2014/main" id="{4E3479B5-E196-42D2-8893-24358CA7B5AE}"/>
                  </a:ext>
                </a:extLst>
              </p:cNvPr>
              <p:cNvSpPr/>
              <p:nvPr/>
            </p:nvSpPr>
            <p:spPr>
              <a:xfrm>
                <a:off x="11471175" y="1349372"/>
                <a:ext cx="216000" cy="216000"/>
              </a:xfrm>
              <a:custGeom>
                <a:avLst/>
                <a:gdLst>
                  <a:gd name="connsiteX0" fmla="*/ 0 w 192024"/>
                  <a:gd name="connsiteY0" fmla="*/ 0 h 210312"/>
                  <a:gd name="connsiteX1" fmla="*/ 192024 w 192024"/>
                  <a:gd name="connsiteY1" fmla="*/ 0 h 210312"/>
                  <a:gd name="connsiteX2" fmla="*/ 192024 w 192024"/>
                  <a:gd name="connsiteY2" fmla="*/ 210312 h 210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2024" h="210312">
                    <a:moveTo>
                      <a:pt x="0" y="0"/>
                    </a:moveTo>
                    <a:lnTo>
                      <a:pt x="192024" y="0"/>
                    </a:lnTo>
                    <a:lnTo>
                      <a:pt x="192024" y="210312"/>
                    </a:lnTo>
                  </a:path>
                </a:pathLst>
              </a:custGeom>
              <a:no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" name="Полилиния: фигура 8">
                <a:extLst>
                  <a:ext uri="{FF2B5EF4-FFF2-40B4-BE49-F238E27FC236}">
                    <a16:creationId xmlns:a16="http://schemas.microsoft.com/office/drawing/2014/main" id="{382E706C-2FFF-4AE9-ADD5-A59F56889FE1}"/>
                  </a:ext>
                </a:extLst>
              </p:cNvPr>
              <p:cNvSpPr/>
              <p:nvPr/>
            </p:nvSpPr>
            <p:spPr>
              <a:xfrm flipH="1" flipV="1">
                <a:off x="6591595" y="5411236"/>
                <a:ext cx="216000" cy="216000"/>
              </a:xfrm>
              <a:custGeom>
                <a:avLst/>
                <a:gdLst>
                  <a:gd name="connsiteX0" fmla="*/ 0 w 192024"/>
                  <a:gd name="connsiteY0" fmla="*/ 0 h 210312"/>
                  <a:gd name="connsiteX1" fmla="*/ 192024 w 192024"/>
                  <a:gd name="connsiteY1" fmla="*/ 0 h 210312"/>
                  <a:gd name="connsiteX2" fmla="*/ 192024 w 192024"/>
                  <a:gd name="connsiteY2" fmla="*/ 210312 h 210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2024" h="210312">
                    <a:moveTo>
                      <a:pt x="0" y="0"/>
                    </a:moveTo>
                    <a:lnTo>
                      <a:pt x="192024" y="0"/>
                    </a:lnTo>
                    <a:lnTo>
                      <a:pt x="192024" y="210312"/>
                    </a:lnTo>
                  </a:path>
                </a:pathLst>
              </a:custGeom>
              <a:no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" name="Полилиния: фигура 9">
                <a:extLst>
                  <a:ext uri="{FF2B5EF4-FFF2-40B4-BE49-F238E27FC236}">
                    <a16:creationId xmlns:a16="http://schemas.microsoft.com/office/drawing/2014/main" id="{1E3EF9B8-590E-4BA1-BBED-EAA9204907D3}"/>
                  </a:ext>
                </a:extLst>
              </p:cNvPr>
              <p:cNvSpPr/>
              <p:nvPr/>
            </p:nvSpPr>
            <p:spPr>
              <a:xfrm flipV="1">
                <a:off x="11481867" y="5411236"/>
                <a:ext cx="216000" cy="216000"/>
              </a:xfrm>
              <a:custGeom>
                <a:avLst/>
                <a:gdLst>
                  <a:gd name="connsiteX0" fmla="*/ 0 w 192024"/>
                  <a:gd name="connsiteY0" fmla="*/ 0 h 210312"/>
                  <a:gd name="connsiteX1" fmla="*/ 192024 w 192024"/>
                  <a:gd name="connsiteY1" fmla="*/ 0 h 210312"/>
                  <a:gd name="connsiteX2" fmla="*/ 192024 w 192024"/>
                  <a:gd name="connsiteY2" fmla="*/ 210312 h 210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2024" h="210312">
                    <a:moveTo>
                      <a:pt x="0" y="0"/>
                    </a:moveTo>
                    <a:lnTo>
                      <a:pt x="192024" y="0"/>
                    </a:lnTo>
                    <a:lnTo>
                      <a:pt x="192024" y="210312"/>
                    </a:lnTo>
                  </a:path>
                </a:pathLst>
              </a:custGeom>
              <a:no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" name="Полилиния: фигура 10">
                <a:extLst>
                  <a:ext uri="{FF2B5EF4-FFF2-40B4-BE49-F238E27FC236}">
                    <a16:creationId xmlns:a16="http://schemas.microsoft.com/office/drawing/2014/main" id="{63834F84-0612-46B5-9798-05E25D257630}"/>
                  </a:ext>
                </a:extLst>
              </p:cNvPr>
              <p:cNvSpPr/>
              <p:nvPr/>
            </p:nvSpPr>
            <p:spPr>
              <a:xfrm flipH="1">
                <a:off x="6591595" y="1355678"/>
                <a:ext cx="216000" cy="216000"/>
              </a:xfrm>
              <a:custGeom>
                <a:avLst/>
                <a:gdLst>
                  <a:gd name="connsiteX0" fmla="*/ 0 w 192024"/>
                  <a:gd name="connsiteY0" fmla="*/ 0 h 210312"/>
                  <a:gd name="connsiteX1" fmla="*/ 192024 w 192024"/>
                  <a:gd name="connsiteY1" fmla="*/ 0 h 210312"/>
                  <a:gd name="connsiteX2" fmla="*/ 192024 w 192024"/>
                  <a:gd name="connsiteY2" fmla="*/ 210312 h 210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2024" h="210312">
                    <a:moveTo>
                      <a:pt x="0" y="0"/>
                    </a:moveTo>
                    <a:lnTo>
                      <a:pt x="192024" y="0"/>
                    </a:lnTo>
                    <a:lnTo>
                      <a:pt x="192024" y="210312"/>
                    </a:lnTo>
                  </a:path>
                </a:pathLst>
              </a:custGeom>
              <a:no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5D4AE0-5D25-4DD6-9D95-987767A6B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Echelon 3: Directed energy weapon Silent Hunter (Hard-Kill)</a:t>
            </a:r>
            <a:br>
              <a:rPr lang="ru-RU" dirty="0"/>
            </a:br>
            <a:endParaRPr lang="ru-RU" dirty="0"/>
          </a:p>
        </p:txBody>
      </p:sp>
      <p:pic>
        <p:nvPicPr>
          <p:cNvPr id="3074" name="Picture 2" descr="https://r2.syntx.ai/user_8229996181380708785/generated/4162a1b2cb7ff9c3a1539a3c37064303_8dd12782-2108-414d-88e7-044be8bdf7c6.png">
            <a:extLst>
              <a:ext uri="{FF2B5EF4-FFF2-40B4-BE49-F238E27FC236}">
                <a16:creationId xmlns:a16="http://schemas.microsoft.com/office/drawing/2014/main" id="{7728F308-1311-44DE-9BC6-8BFE026C3C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9" r="12320"/>
          <a:stretch/>
        </p:blipFill>
        <p:spPr bwMode="auto">
          <a:xfrm>
            <a:off x="699065" y="1991753"/>
            <a:ext cx="4663581" cy="3832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B1504936-D3D2-4473-8F9E-56DB44DF2956}"/>
              </a:ext>
            </a:extLst>
          </p:cNvPr>
          <p:cNvGrpSpPr/>
          <p:nvPr/>
        </p:nvGrpSpPr>
        <p:grpSpPr>
          <a:xfrm>
            <a:off x="6074154" y="1769079"/>
            <a:ext cx="5571180" cy="915261"/>
            <a:chOff x="6591595" y="1349372"/>
            <a:chExt cx="5571180" cy="915261"/>
          </a:xfrm>
        </p:grpSpPr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1806BE73-93D0-4D93-96F8-82B104CDC573}"/>
                </a:ext>
              </a:extLst>
            </p:cNvPr>
            <p:cNvSpPr/>
            <p:nvPr/>
          </p:nvSpPr>
          <p:spPr>
            <a:xfrm>
              <a:off x="6703511" y="1472399"/>
              <a:ext cx="5351263" cy="648000"/>
            </a:xfrm>
            <a:prstGeom prst="rect">
              <a:avLst/>
            </a:prstGeom>
            <a:noFill/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F7725C0E-E2FA-474E-ABBA-FABE54B33BF6}"/>
                </a:ext>
              </a:extLst>
            </p:cNvPr>
            <p:cNvGrpSpPr/>
            <p:nvPr/>
          </p:nvGrpSpPr>
          <p:grpSpPr>
            <a:xfrm>
              <a:off x="6591595" y="1349372"/>
              <a:ext cx="5571180" cy="915261"/>
              <a:chOff x="6591595" y="1349372"/>
              <a:chExt cx="5571180" cy="915261"/>
            </a:xfrm>
          </p:grpSpPr>
          <p:sp>
            <p:nvSpPr>
              <p:cNvPr id="15" name="Полилиния: фигура 14">
                <a:extLst>
                  <a:ext uri="{FF2B5EF4-FFF2-40B4-BE49-F238E27FC236}">
                    <a16:creationId xmlns:a16="http://schemas.microsoft.com/office/drawing/2014/main" id="{3F330FCB-0BC9-47C2-B088-8E86578144C3}"/>
                  </a:ext>
                </a:extLst>
              </p:cNvPr>
              <p:cNvSpPr/>
              <p:nvPr/>
            </p:nvSpPr>
            <p:spPr>
              <a:xfrm>
                <a:off x="11936083" y="1349372"/>
                <a:ext cx="216000" cy="216000"/>
              </a:xfrm>
              <a:custGeom>
                <a:avLst/>
                <a:gdLst>
                  <a:gd name="connsiteX0" fmla="*/ 0 w 192024"/>
                  <a:gd name="connsiteY0" fmla="*/ 0 h 210312"/>
                  <a:gd name="connsiteX1" fmla="*/ 192024 w 192024"/>
                  <a:gd name="connsiteY1" fmla="*/ 0 h 210312"/>
                  <a:gd name="connsiteX2" fmla="*/ 192024 w 192024"/>
                  <a:gd name="connsiteY2" fmla="*/ 210312 h 210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2024" h="210312">
                    <a:moveTo>
                      <a:pt x="0" y="0"/>
                    </a:moveTo>
                    <a:lnTo>
                      <a:pt x="192024" y="0"/>
                    </a:lnTo>
                    <a:lnTo>
                      <a:pt x="192024" y="210312"/>
                    </a:lnTo>
                  </a:path>
                </a:pathLst>
              </a:custGeom>
              <a:no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" name="Полилиния: фигура 15">
                <a:extLst>
                  <a:ext uri="{FF2B5EF4-FFF2-40B4-BE49-F238E27FC236}">
                    <a16:creationId xmlns:a16="http://schemas.microsoft.com/office/drawing/2014/main" id="{35565357-F8FC-4CF9-AC1A-C3D9DD3AB53B}"/>
                  </a:ext>
                </a:extLst>
              </p:cNvPr>
              <p:cNvSpPr/>
              <p:nvPr/>
            </p:nvSpPr>
            <p:spPr>
              <a:xfrm flipH="1" flipV="1">
                <a:off x="6591595" y="2048633"/>
                <a:ext cx="216000" cy="216000"/>
              </a:xfrm>
              <a:custGeom>
                <a:avLst/>
                <a:gdLst>
                  <a:gd name="connsiteX0" fmla="*/ 0 w 192024"/>
                  <a:gd name="connsiteY0" fmla="*/ 0 h 210312"/>
                  <a:gd name="connsiteX1" fmla="*/ 192024 w 192024"/>
                  <a:gd name="connsiteY1" fmla="*/ 0 h 210312"/>
                  <a:gd name="connsiteX2" fmla="*/ 192024 w 192024"/>
                  <a:gd name="connsiteY2" fmla="*/ 210312 h 210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2024" h="210312">
                    <a:moveTo>
                      <a:pt x="0" y="0"/>
                    </a:moveTo>
                    <a:lnTo>
                      <a:pt x="192024" y="0"/>
                    </a:lnTo>
                    <a:lnTo>
                      <a:pt x="192024" y="210312"/>
                    </a:lnTo>
                  </a:path>
                </a:pathLst>
              </a:custGeom>
              <a:no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" name="Полилиния: фигура 16">
                <a:extLst>
                  <a:ext uri="{FF2B5EF4-FFF2-40B4-BE49-F238E27FC236}">
                    <a16:creationId xmlns:a16="http://schemas.microsoft.com/office/drawing/2014/main" id="{F0986315-AC61-4F1B-A9D6-29E41F9EDC48}"/>
                  </a:ext>
                </a:extLst>
              </p:cNvPr>
              <p:cNvSpPr/>
              <p:nvPr/>
            </p:nvSpPr>
            <p:spPr>
              <a:xfrm flipV="1">
                <a:off x="11946775" y="2048633"/>
                <a:ext cx="216000" cy="216000"/>
              </a:xfrm>
              <a:custGeom>
                <a:avLst/>
                <a:gdLst>
                  <a:gd name="connsiteX0" fmla="*/ 0 w 192024"/>
                  <a:gd name="connsiteY0" fmla="*/ 0 h 210312"/>
                  <a:gd name="connsiteX1" fmla="*/ 192024 w 192024"/>
                  <a:gd name="connsiteY1" fmla="*/ 0 h 210312"/>
                  <a:gd name="connsiteX2" fmla="*/ 192024 w 192024"/>
                  <a:gd name="connsiteY2" fmla="*/ 210312 h 210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2024" h="210312">
                    <a:moveTo>
                      <a:pt x="0" y="0"/>
                    </a:moveTo>
                    <a:lnTo>
                      <a:pt x="192024" y="0"/>
                    </a:lnTo>
                    <a:lnTo>
                      <a:pt x="192024" y="210312"/>
                    </a:lnTo>
                  </a:path>
                </a:pathLst>
              </a:custGeom>
              <a:no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" name="Полилиния: фигура 17">
                <a:extLst>
                  <a:ext uri="{FF2B5EF4-FFF2-40B4-BE49-F238E27FC236}">
                    <a16:creationId xmlns:a16="http://schemas.microsoft.com/office/drawing/2014/main" id="{5C013015-DA53-43C6-BB8C-F27E5C1EDFF6}"/>
                  </a:ext>
                </a:extLst>
              </p:cNvPr>
              <p:cNvSpPr/>
              <p:nvPr/>
            </p:nvSpPr>
            <p:spPr>
              <a:xfrm flipH="1">
                <a:off x="6591595" y="1355678"/>
                <a:ext cx="216000" cy="216000"/>
              </a:xfrm>
              <a:custGeom>
                <a:avLst/>
                <a:gdLst>
                  <a:gd name="connsiteX0" fmla="*/ 0 w 192024"/>
                  <a:gd name="connsiteY0" fmla="*/ 0 h 210312"/>
                  <a:gd name="connsiteX1" fmla="*/ 192024 w 192024"/>
                  <a:gd name="connsiteY1" fmla="*/ 0 h 210312"/>
                  <a:gd name="connsiteX2" fmla="*/ 192024 w 192024"/>
                  <a:gd name="connsiteY2" fmla="*/ 210312 h 210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2024" h="210312">
                    <a:moveTo>
                      <a:pt x="0" y="0"/>
                    </a:moveTo>
                    <a:lnTo>
                      <a:pt x="192024" y="0"/>
                    </a:lnTo>
                    <a:lnTo>
                      <a:pt x="192024" y="210312"/>
                    </a:lnTo>
                  </a:path>
                </a:pathLst>
              </a:custGeom>
              <a:no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48716588-9F72-4958-93AE-54183D9384BF}"/>
              </a:ext>
            </a:extLst>
          </p:cNvPr>
          <p:cNvGrpSpPr/>
          <p:nvPr/>
        </p:nvGrpSpPr>
        <p:grpSpPr>
          <a:xfrm>
            <a:off x="6074154" y="2805601"/>
            <a:ext cx="5571180" cy="1041780"/>
            <a:chOff x="6591595" y="1349372"/>
            <a:chExt cx="5571180" cy="1041780"/>
          </a:xfrm>
        </p:grpSpPr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E8E8D4B9-F0D3-4D90-AABC-979144E46AC2}"/>
                </a:ext>
              </a:extLst>
            </p:cNvPr>
            <p:cNvSpPr/>
            <p:nvPr/>
          </p:nvSpPr>
          <p:spPr>
            <a:xfrm>
              <a:off x="6703511" y="1472399"/>
              <a:ext cx="5351263" cy="792000"/>
            </a:xfrm>
            <a:prstGeom prst="rect">
              <a:avLst/>
            </a:prstGeom>
            <a:noFill/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1" name="Группа 20">
              <a:extLst>
                <a:ext uri="{FF2B5EF4-FFF2-40B4-BE49-F238E27FC236}">
                  <a16:creationId xmlns:a16="http://schemas.microsoft.com/office/drawing/2014/main" id="{C7F87CAB-5B1F-4E87-AEB7-2700A3B0DEF5}"/>
                </a:ext>
              </a:extLst>
            </p:cNvPr>
            <p:cNvGrpSpPr/>
            <p:nvPr/>
          </p:nvGrpSpPr>
          <p:grpSpPr>
            <a:xfrm>
              <a:off x="6591595" y="1349372"/>
              <a:ext cx="5571180" cy="1041780"/>
              <a:chOff x="6591595" y="1349372"/>
              <a:chExt cx="5571180" cy="1041780"/>
            </a:xfrm>
          </p:grpSpPr>
          <p:sp>
            <p:nvSpPr>
              <p:cNvPr id="22" name="Полилиния: фигура 21">
                <a:extLst>
                  <a:ext uri="{FF2B5EF4-FFF2-40B4-BE49-F238E27FC236}">
                    <a16:creationId xmlns:a16="http://schemas.microsoft.com/office/drawing/2014/main" id="{CF24682A-E7D4-49E3-91EE-6CE6F623B706}"/>
                  </a:ext>
                </a:extLst>
              </p:cNvPr>
              <p:cNvSpPr/>
              <p:nvPr/>
            </p:nvSpPr>
            <p:spPr>
              <a:xfrm>
                <a:off x="11936083" y="1349372"/>
                <a:ext cx="216000" cy="216000"/>
              </a:xfrm>
              <a:custGeom>
                <a:avLst/>
                <a:gdLst>
                  <a:gd name="connsiteX0" fmla="*/ 0 w 192024"/>
                  <a:gd name="connsiteY0" fmla="*/ 0 h 210312"/>
                  <a:gd name="connsiteX1" fmla="*/ 192024 w 192024"/>
                  <a:gd name="connsiteY1" fmla="*/ 0 h 210312"/>
                  <a:gd name="connsiteX2" fmla="*/ 192024 w 192024"/>
                  <a:gd name="connsiteY2" fmla="*/ 210312 h 210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2024" h="210312">
                    <a:moveTo>
                      <a:pt x="0" y="0"/>
                    </a:moveTo>
                    <a:lnTo>
                      <a:pt x="192024" y="0"/>
                    </a:lnTo>
                    <a:lnTo>
                      <a:pt x="192024" y="210312"/>
                    </a:lnTo>
                  </a:path>
                </a:pathLst>
              </a:custGeom>
              <a:no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" name="Полилиния: фигура 22">
                <a:extLst>
                  <a:ext uri="{FF2B5EF4-FFF2-40B4-BE49-F238E27FC236}">
                    <a16:creationId xmlns:a16="http://schemas.microsoft.com/office/drawing/2014/main" id="{79440C6B-B266-45EA-82B3-5039A4242388}"/>
                  </a:ext>
                </a:extLst>
              </p:cNvPr>
              <p:cNvSpPr/>
              <p:nvPr/>
            </p:nvSpPr>
            <p:spPr>
              <a:xfrm flipH="1" flipV="1">
                <a:off x="6591595" y="2175152"/>
                <a:ext cx="216000" cy="216000"/>
              </a:xfrm>
              <a:custGeom>
                <a:avLst/>
                <a:gdLst>
                  <a:gd name="connsiteX0" fmla="*/ 0 w 192024"/>
                  <a:gd name="connsiteY0" fmla="*/ 0 h 210312"/>
                  <a:gd name="connsiteX1" fmla="*/ 192024 w 192024"/>
                  <a:gd name="connsiteY1" fmla="*/ 0 h 210312"/>
                  <a:gd name="connsiteX2" fmla="*/ 192024 w 192024"/>
                  <a:gd name="connsiteY2" fmla="*/ 210312 h 210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2024" h="210312">
                    <a:moveTo>
                      <a:pt x="0" y="0"/>
                    </a:moveTo>
                    <a:lnTo>
                      <a:pt x="192024" y="0"/>
                    </a:lnTo>
                    <a:lnTo>
                      <a:pt x="192024" y="210312"/>
                    </a:lnTo>
                  </a:path>
                </a:pathLst>
              </a:custGeom>
              <a:no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" name="Полилиния: фигура 23">
                <a:extLst>
                  <a:ext uri="{FF2B5EF4-FFF2-40B4-BE49-F238E27FC236}">
                    <a16:creationId xmlns:a16="http://schemas.microsoft.com/office/drawing/2014/main" id="{41A4EE60-8ABF-4AF7-BAE2-8A9EE9C9C173}"/>
                  </a:ext>
                </a:extLst>
              </p:cNvPr>
              <p:cNvSpPr/>
              <p:nvPr/>
            </p:nvSpPr>
            <p:spPr>
              <a:xfrm flipV="1">
                <a:off x="11946775" y="2171661"/>
                <a:ext cx="216000" cy="216000"/>
              </a:xfrm>
              <a:custGeom>
                <a:avLst/>
                <a:gdLst>
                  <a:gd name="connsiteX0" fmla="*/ 0 w 192024"/>
                  <a:gd name="connsiteY0" fmla="*/ 0 h 210312"/>
                  <a:gd name="connsiteX1" fmla="*/ 192024 w 192024"/>
                  <a:gd name="connsiteY1" fmla="*/ 0 h 210312"/>
                  <a:gd name="connsiteX2" fmla="*/ 192024 w 192024"/>
                  <a:gd name="connsiteY2" fmla="*/ 210312 h 210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2024" h="210312">
                    <a:moveTo>
                      <a:pt x="0" y="0"/>
                    </a:moveTo>
                    <a:lnTo>
                      <a:pt x="192024" y="0"/>
                    </a:lnTo>
                    <a:lnTo>
                      <a:pt x="192024" y="210312"/>
                    </a:lnTo>
                  </a:path>
                </a:pathLst>
              </a:custGeom>
              <a:no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" name="Полилиния: фигура 24">
                <a:extLst>
                  <a:ext uri="{FF2B5EF4-FFF2-40B4-BE49-F238E27FC236}">
                    <a16:creationId xmlns:a16="http://schemas.microsoft.com/office/drawing/2014/main" id="{40B480DB-6948-4157-9EE2-F5153A97C30E}"/>
                  </a:ext>
                </a:extLst>
              </p:cNvPr>
              <p:cNvSpPr/>
              <p:nvPr/>
            </p:nvSpPr>
            <p:spPr>
              <a:xfrm flipH="1">
                <a:off x="6591595" y="1355678"/>
                <a:ext cx="216000" cy="216000"/>
              </a:xfrm>
              <a:custGeom>
                <a:avLst/>
                <a:gdLst>
                  <a:gd name="connsiteX0" fmla="*/ 0 w 192024"/>
                  <a:gd name="connsiteY0" fmla="*/ 0 h 210312"/>
                  <a:gd name="connsiteX1" fmla="*/ 192024 w 192024"/>
                  <a:gd name="connsiteY1" fmla="*/ 0 h 210312"/>
                  <a:gd name="connsiteX2" fmla="*/ 192024 w 192024"/>
                  <a:gd name="connsiteY2" fmla="*/ 210312 h 210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2024" h="210312">
                    <a:moveTo>
                      <a:pt x="0" y="0"/>
                    </a:moveTo>
                    <a:lnTo>
                      <a:pt x="192024" y="0"/>
                    </a:lnTo>
                    <a:lnTo>
                      <a:pt x="192024" y="210312"/>
                    </a:lnTo>
                  </a:path>
                </a:pathLst>
              </a:custGeom>
              <a:no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2EE6F9FC-95AD-40C5-B1A1-96BFBDB5126A}"/>
              </a:ext>
            </a:extLst>
          </p:cNvPr>
          <p:cNvGrpSpPr/>
          <p:nvPr/>
        </p:nvGrpSpPr>
        <p:grpSpPr>
          <a:xfrm>
            <a:off x="6074154" y="5131682"/>
            <a:ext cx="5571180" cy="915261"/>
            <a:chOff x="6591595" y="1349372"/>
            <a:chExt cx="5571180" cy="915261"/>
          </a:xfrm>
        </p:grpSpPr>
        <p:sp>
          <p:nvSpPr>
            <p:cNvPr id="41" name="Прямоугольник 40">
              <a:extLst>
                <a:ext uri="{FF2B5EF4-FFF2-40B4-BE49-F238E27FC236}">
                  <a16:creationId xmlns:a16="http://schemas.microsoft.com/office/drawing/2014/main" id="{196CF0DA-A300-4A36-BF6A-A9641D81FD32}"/>
                </a:ext>
              </a:extLst>
            </p:cNvPr>
            <p:cNvSpPr/>
            <p:nvPr/>
          </p:nvSpPr>
          <p:spPr>
            <a:xfrm>
              <a:off x="6703511" y="1472399"/>
              <a:ext cx="5351263" cy="648000"/>
            </a:xfrm>
            <a:prstGeom prst="rect">
              <a:avLst/>
            </a:prstGeom>
            <a:noFill/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42" name="Группа 41">
              <a:extLst>
                <a:ext uri="{FF2B5EF4-FFF2-40B4-BE49-F238E27FC236}">
                  <a16:creationId xmlns:a16="http://schemas.microsoft.com/office/drawing/2014/main" id="{7DFA6CDA-37A7-48A5-810D-58BDD60DF52F}"/>
                </a:ext>
              </a:extLst>
            </p:cNvPr>
            <p:cNvGrpSpPr/>
            <p:nvPr/>
          </p:nvGrpSpPr>
          <p:grpSpPr>
            <a:xfrm>
              <a:off x="6591595" y="1349372"/>
              <a:ext cx="5571180" cy="915261"/>
              <a:chOff x="6591595" y="1349372"/>
              <a:chExt cx="5571180" cy="915261"/>
            </a:xfrm>
          </p:grpSpPr>
          <p:sp>
            <p:nvSpPr>
              <p:cNvPr id="43" name="Полилиния: фигура 42">
                <a:extLst>
                  <a:ext uri="{FF2B5EF4-FFF2-40B4-BE49-F238E27FC236}">
                    <a16:creationId xmlns:a16="http://schemas.microsoft.com/office/drawing/2014/main" id="{F041A15B-38EB-4335-B1A1-882CFB66A4D7}"/>
                  </a:ext>
                </a:extLst>
              </p:cNvPr>
              <p:cNvSpPr/>
              <p:nvPr/>
            </p:nvSpPr>
            <p:spPr>
              <a:xfrm>
                <a:off x="11936083" y="1349372"/>
                <a:ext cx="216000" cy="216000"/>
              </a:xfrm>
              <a:custGeom>
                <a:avLst/>
                <a:gdLst>
                  <a:gd name="connsiteX0" fmla="*/ 0 w 192024"/>
                  <a:gd name="connsiteY0" fmla="*/ 0 h 210312"/>
                  <a:gd name="connsiteX1" fmla="*/ 192024 w 192024"/>
                  <a:gd name="connsiteY1" fmla="*/ 0 h 210312"/>
                  <a:gd name="connsiteX2" fmla="*/ 192024 w 192024"/>
                  <a:gd name="connsiteY2" fmla="*/ 210312 h 210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2024" h="210312">
                    <a:moveTo>
                      <a:pt x="0" y="0"/>
                    </a:moveTo>
                    <a:lnTo>
                      <a:pt x="192024" y="0"/>
                    </a:lnTo>
                    <a:lnTo>
                      <a:pt x="192024" y="210312"/>
                    </a:lnTo>
                  </a:path>
                </a:pathLst>
              </a:custGeom>
              <a:no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4" name="Полилиния: фигура 43">
                <a:extLst>
                  <a:ext uri="{FF2B5EF4-FFF2-40B4-BE49-F238E27FC236}">
                    <a16:creationId xmlns:a16="http://schemas.microsoft.com/office/drawing/2014/main" id="{326B3C2A-8336-4160-AE6E-D5BDC86A6E53}"/>
                  </a:ext>
                </a:extLst>
              </p:cNvPr>
              <p:cNvSpPr/>
              <p:nvPr/>
            </p:nvSpPr>
            <p:spPr>
              <a:xfrm flipH="1" flipV="1">
                <a:off x="6591595" y="2048633"/>
                <a:ext cx="216000" cy="216000"/>
              </a:xfrm>
              <a:custGeom>
                <a:avLst/>
                <a:gdLst>
                  <a:gd name="connsiteX0" fmla="*/ 0 w 192024"/>
                  <a:gd name="connsiteY0" fmla="*/ 0 h 210312"/>
                  <a:gd name="connsiteX1" fmla="*/ 192024 w 192024"/>
                  <a:gd name="connsiteY1" fmla="*/ 0 h 210312"/>
                  <a:gd name="connsiteX2" fmla="*/ 192024 w 192024"/>
                  <a:gd name="connsiteY2" fmla="*/ 210312 h 210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2024" h="210312">
                    <a:moveTo>
                      <a:pt x="0" y="0"/>
                    </a:moveTo>
                    <a:lnTo>
                      <a:pt x="192024" y="0"/>
                    </a:lnTo>
                    <a:lnTo>
                      <a:pt x="192024" y="210312"/>
                    </a:lnTo>
                  </a:path>
                </a:pathLst>
              </a:custGeom>
              <a:no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5" name="Полилиния: фигура 44">
                <a:extLst>
                  <a:ext uri="{FF2B5EF4-FFF2-40B4-BE49-F238E27FC236}">
                    <a16:creationId xmlns:a16="http://schemas.microsoft.com/office/drawing/2014/main" id="{E2E30284-093F-4EF7-8973-DEB301B30AEE}"/>
                  </a:ext>
                </a:extLst>
              </p:cNvPr>
              <p:cNvSpPr/>
              <p:nvPr/>
            </p:nvSpPr>
            <p:spPr>
              <a:xfrm flipV="1">
                <a:off x="11946775" y="2048633"/>
                <a:ext cx="216000" cy="216000"/>
              </a:xfrm>
              <a:custGeom>
                <a:avLst/>
                <a:gdLst>
                  <a:gd name="connsiteX0" fmla="*/ 0 w 192024"/>
                  <a:gd name="connsiteY0" fmla="*/ 0 h 210312"/>
                  <a:gd name="connsiteX1" fmla="*/ 192024 w 192024"/>
                  <a:gd name="connsiteY1" fmla="*/ 0 h 210312"/>
                  <a:gd name="connsiteX2" fmla="*/ 192024 w 192024"/>
                  <a:gd name="connsiteY2" fmla="*/ 210312 h 210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2024" h="210312">
                    <a:moveTo>
                      <a:pt x="0" y="0"/>
                    </a:moveTo>
                    <a:lnTo>
                      <a:pt x="192024" y="0"/>
                    </a:lnTo>
                    <a:lnTo>
                      <a:pt x="192024" y="210312"/>
                    </a:lnTo>
                  </a:path>
                </a:pathLst>
              </a:custGeom>
              <a:no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6" name="Полилиния: фигура 45">
                <a:extLst>
                  <a:ext uri="{FF2B5EF4-FFF2-40B4-BE49-F238E27FC236}">
                    <a16:creationId xmlns:a16="http://schemas.microsoft.com/office/drawing/2014/main" id="{49F5F416-0042-41AD-ABB9-6AA99EB2523B}"/>
                  </a:ext>
                </a:extLst>
              </p:cNvPr>
              <p:cNvSpPr/>
              <p:nvPr/>
            </p:nvSpPr>
            <p:spPr>
              <a:xfrm flipH="1">
                <a:off x="6591595" y="1355678"/>
                <a:ext cx="216000" cy="216000"/>
              </a:xfrm>
              <a:custGeom>
                <a:avLst/>
                <a:gdLst>
                  <a:gd name="connsiteX0" fmla="*/ 0 w 192024"/>
                  <a:gd name="connsiteY0" fmla="*/ 0 h 210312"/>
                  <a:gd name="connsiteX1" fmla="*/ 192024 w 192024"/>
                  <a:gd name="connsiteY1" fmla="*/ 0 h 210312"/>
                  <a:gd name="connsiteX2" fmla="*/ 192024 w 192024"/>
                  <a:gd name="connsiteY2" fmla="*/ 210312 h 210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2024" h="210312">
                    <a:moveTo>
                      <a:pt x="0" y="0"/>
                    </a:moveTo>
                    <a:lnTo>
                      <a:pt x="192024" y="0"/>
                    </a:lnTo>
                    <a:lnTo>
                      <a:pt x="192024" y="210312"/>
                    </a:lnTo>
                  </a:path>
                </a:pathLst>
              </a:custGeom>
              <a:no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4202CA4-8872-4D17-A1E4-79270EF9FE12}"/>
              </a:ext>
            </a:extLst>
          </p:cNvPr>
          <p:cNvSpPr/>
          <p:nvPr/>
        </p:nvSpPr>
        <p:spPr>
          <a:xfrm>
            <a:off x="6283952" y="1967479"/>
            <a:ext cx="504473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+mj-lt"/>
              </a:rPr>
              <a:t>Directed energy weapon. Direct physical destruction (hard-kill) of aerial targets at short ranges.</a:t>
            </a: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50AA5C0D-18BA-4A92-BBEE-7130B0B5F086}"/>
              </a:ext>
            </a:extLst>
          </p:cNvPr>
          <p:cNvSpPr/>
          <p:nvPr/>
        </p:nvSpPr>
        <p:spPr>
          <a:xfrm>
            <a:off x="371475" y="1292124"/>
            <a:ext cx="797152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High-energy laser for guaranteed physical destruction</a:t>
            </a: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4832B27C-5E95-4559-B0CE-9A33AC79BCA6}"/>
              </a:ext>
            </a:extLst>
          </p:cNvPr>
          <p:cNvSpPr/>
          <p:nvPr/>
        </p:nvSpPr>
        <p:spPr>
          <a:xfrm>
            <a:off x="6283952" y="2984784"/>
            <a:ext cx="5142039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+mj-lt"/>
              </a:rPr>
              <a:t>Unlimited ammunition supply. Absence of traditional munitions: as long as there is a power source, the system is ready to fire.</a:t>
            </a:r>
          </a:p>
        </p:txBody>
      </p: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6BEA35C4-36F8-4679-85B8-27EEE0B6189D}"/>
              </a:ext>
            </a:extLst>
          </p:cNvPr>
          <p:cNvGrpSpPr/>
          <p:nvPr/>
        </p:nvGrpSpPr>
        <p:grpSpPr>
          <a:xfrm>
            <a:off x="6074154" y="3968642"/>
            <a:ext cx="5571180" cy="1041780"/>
            <a:chOff x="6591595" y="1349372"/>
            <a:chExt cx="5571180" cy="1041780"/>
          </a:xfrm>
        </p:grpSpPr>
        <p:sp>
          <p:nvSpPr>
            <p:cNvPr id="51" name="Прямоугольник 50">
              <a:extLst>
                <a:ext uri="{FF2B5EF4-FFF2-40B4-BE49-F238E27FC236}">
                  <a16:creationId xmlns:a16="http://schemas.microsoft.com/office/drawing/2014/main" id="{3F56F2EC-CDE4-418D-9164-AD86C3A6BDD3}"/>
                </a:ext>
              </a:extLst>
            </p:cNvPr>
            <p:cNvSpPr/>
            <p:nvPr/>
          </p:nvSpPr>
          <p:spPr>
            <a:xfrm>
              <a:off x="6703511" y="1472399"/>
              <a:ext cx="5351263" cy="792000"/>
            </a:xfrm>
            <a:prstGeom prst="rect">
              <a:avLst/>
            </a:prstGeom>
            <a:noFill/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52" name="Группа 51">
              <a:extLst>
                <a:ext uri="{FF2B5EF4-FFF2-40B4-BE49-F238E27FC236}">
                  <a16:creationId xmlns:a16="http://schemas.microsoft.com/office/drawing/2014/main" id="{F0F2EE9A-B247-49B2-9272-E762F7763C32}"/>
                </a:ext>
              </a:extLst>
            </p:cNvPr>
            <p:cNvGrpSpPr/>
            <p:nvPr/>
          </p:nvGrpSpPr>
          <p:grpSpPr>
            <a:xfrm>
              <a:off x="6591595" y="1349372"/>
              <a:ext cx="5571180" cy="1041780"/>
              <a:chOff x="6591595" y="1349372"/>
              <a:chExt cx="5571180" cy="1041780"/>
            </a:xfrm>
          </p:grpSpPr>
          <p:sp>
            <p:nvSpPr>
              <p:cNvPr id="53" name="Полилиния: фигура 52">
                <a:extLst>
                  <a:ext uri="{FF2B5EF4-FFF2-40B4-BE49-F238E27FC236}">
                    <a16:creationId xmlns:a16="http://schemas.microsoft.com/office/drawing/2014/main" id="{E4E7EDCA-1E26-42A8-90F4-F2D4616C973A}"/>
                  </a:ext>
                </a:extLst>
              </p:cNvPr>
              <p:cNvSpPr/>
              <p:nvPr/>
            </p:nvSpPr>
            <p:spPr>
              <a:xfrm>
                <a:off x="11936083" y="1349372"/>
                <a:ext cx="216000" cy="216000"/>
              </a:xfrm>
              <a:custGeom>
                <a:avLst/>
                <a:gdLst>
                  <a:gd name="connsiteX0" fmla="*/ 0 w 192024"/>
                  <a:gd name="connsiteY0" fmla="*/ 0 h 210312"/>
                  <a:gd name="connsiteX1" fmla="*/ 192024 w 192024"/>
                  <a:gd name="connsiteY1" fmla="*/ 0 h 210312"/>
                  <a:gd name="connsiteX2" fmla="*/ 192024 w 192024"/>
                  <a:gd name="connsiteY2" fmla="*/ 210312 h 210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2024" h="210312">
                    <a:moveTo>
                      <a:pt x="0" y="0"/>
                    </a:moveTo>
                    <a:lnTo>
                      <a:pt x="192024" y="0"/>
                    </a:lnTo>
                    <a:lnTo>
                      <a:pt x="192024" y="210312"/>
                    </a:lnTo>
                  </a:path>
                </a:pathLst>
              </a:custGeom>
              <a:no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4" name="Полилиния: фигура 53">
                <a:extLst>
                  <a:ext uri="{FF2B5EF4-FFF2-40B4-BE49-F238E27FC236}">
                    <a16:creationId xmlns:a16="http://schemas.microsoft.com/office/drawing/2014/main" id="{DDA70D7C-03D2-4FC8-8853-E0E5B104E712}"/>
                  </a:ext>
                </a:extLst>
              </p:cNvPr>
              <p:cNvSpPr/>
              <p:nvPr/>
            </p:nvSpPr>
            <p:spPr>
              <a:xfrm flipH="1" flipV="1">
                <a:off x="6591595" y="2175152"/>
                <a:ext cx="216000" cy="216000"/>
              </a:xfrm>
              <a:custGeom>
                <a:avLst/>
                <a:gdLst>
                  <a:gd name="connsiteX0" fmla="*/ 0 w 192024"/>
                  <a:gd name="connsiteY0" fmla="*/ 0 h 210312"/>
                  <a:gd name="connsiteX1" fmla="*/ 192024 w 192024"/>
                  <a:gd name="connsiteY1" fmla="*/ 0 h 210312"/>
                  <a:gd name="connsiteX2" fmla="*/ 192024 w 192024"/>
                  <a:gd name="connsiteY2" fmla="*/ 210312 h 210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2024" h="210312">
                    <a:moveTo>
                      <a:pt x="0" y="0"/>
                    </a:moveTo>
                    <a:lnTo>
                      <a:pt x="192024" y="0"/>
                    </a:lnTo>
                    <a:lnTo>
                      <a:pt x="192024" y="210312"/>
                    </a:lnTo>
                  </a:path>
                </a:pathLst>
              </a:custGeom>
              <a:no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5" name="Полилиния: фигура 54">
                <a:extLst>
                  <a:ext uri="{FF2B5EF4-FFF2-40B4-BE49-F238E27FC236}">
                    <a16:creationId xmlns:a16="http://schemas.microsoft.com/office/drawing/2014/main" id="{836A94E3-4807-4353-9A0F-0C7005BCBA79}"/>
                  </a:ext>
                </a:extLst>
              </p:cNvPr>
              <p:cNvSpPr/>
              <p:nvPr/>
            </p:nvSpPr>
            <p:spPr>
              <a:xfrm flipV="1">
                <a:off x="11946775" y="2171661"/>
                <a:ext cx="216000" cy="216000"/>
              </a:xfrm>
              <a:custGeom>
                <a:avLst/>
                <a:gdLst>
                  <a:gd name="connsiteX0" fmla="*/ 0 w 192024"/>
                  <a:gd name="connsiteY0" fmla="*/ 0 h 210312"/>
                  <a:gd name="connsiteX1" fmla="*/ 192024 w 192024"/>
                  <a:gd name="connsiteY1" fmla="*/ 0 h 210312"/>
                  <a:gd name="connsiteX2" fmla="*/ 192024 w 192024"/>
                  <a:gd name="connsiteY2" fmla="*/ 210312 h 210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2024" h="210312">
                    <a:moveTo>
                      <a:pt x="0" y="0"/>
                    </a:moveTo>
                    <a:lnTo>
                      <a:pt x="192024" y="0"/>
                    </a:lnTo>
                    <a:lnTo>
                      <a:pt x="192024" y="210312"/>
                    </a:lnTo>
                  </a:path>
                </a:pathLst>
              </a:custGeom>
              <a:no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6" name="Полилиния: фигура 55">
                <a:extLst>
                  <a:ext uri="{FF2B5EF4-FFF2-40B4-BE49-F238E27FC236}">
                    <a16:creationId xmlns:a16="http://schemas.microsoft.com/office/drawing/2014/main" id="{8AB809C9-07D7-424D-8B7C-B64BE325AB82}"/>
                  </a:ext>
                </a:extLst>
              </p:cNvPr>
              <p:cNvSpPr/>
              <p:nvPr/>
            </p:nvSpPr>
            <p:spPr>
              <a:xfrm flipH="1">
                <a:off x="6591595" y="1355678"/>
                <a:ext cx="216000" cy="216000"/>
              </a:xfrm>
              <a:custGeom>
                <a:avLst/>
                <a:gdLst>
                  <a:gd name="connsiteX0" fmla="*/ 0 w 192024"/>
                  <a:gd name="connsiteY0" fmla="*/ 0 h 210312"/>
                  <a:gd name="connsiteX1" fmla="*/ 192024 w 192024"/>
                  <a:gd name="connsiteY1" fmla="*/ 0 h 210312"/>
                  <a:gd name="connsiteX2" fmla="*/ 192024 w 192024"/>
                  <a:gd name="connsiteY2" fmla="*/ 210312 h 210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2024" h="210312">
                    <a:moveTo>
                      <a:pt x="0" y="0"/>
                    </a:moveTo>
                    <a:lnTo>
                      <a:pt x="192024" y="0"/>
                    </a:lnTo>
                    <a:lnTo>
                      <a:pt x="192024" y="210312"/>
                    </a:lnTo>
                  </a:path>
                </a:pathLst>
              </a:custGeom>
              <a:no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E4ECE80A-5B64-4B59-9685-8C6E93E4D759}"/>
              </a:ext>
            </a:extLst>
          </p:cNvPr>
          <p:cNvSpPr/>
          <p:nvPr/>
        </p:nvSpPr>
        <p:spPr>
          <a:xfrm>
            <a:off x="6283952" y="4149115"/>
            <a:ext cx="5153193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+mj-lt"/>
              </a:rPr>
              <a:t>Zero time of approach. Target defeat at the speed of light, which is critically important for countering highly maneuverable targets in the final segment of the trajectory.</a:t>
            </a:r>
          </a:p>
        </p:txBody>
      </p:sp>
      <p:sp>
        <p:nvSpPr>
          <p:cNvPr id="3072" name="Прямоугольник 3071">
            <a:extLst>
              <a:ext uri="{FF2B5EF4-FFF2-40B4-BE49-F238E27FC236}">
                <a16:creationId xmlns:a16="http://schemas.microsoft.com/office/drawing/2014/main" id="{7BD718B2-FA5C-455F-976B-F03F859E567E}"/>
              </a:ext>
            </a:extLst>
          </p:cNvPr>
          <p:cNvSpPr/>
          <p:nvPr/>
        </p:nvSpPr>
        <p:spPr>
          <a:xfrm>
            <a:off x="6283952" y="5330251"/>
            <a:ext cx="520564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+mj-lt"/>
              </a:rPr>
              <a:t>Resistance to swarm attacks. The ability to quickly shift fire from one target to another without the need for reloading.</a:t>
            </a:r>
          </a:p>
        </p:txBody>
      </p:sp>
    </p:spTree>
    <p:extLst>
      <p:ext uri="{BB962C8B-B14F-4D97-AF65-F5344CB8AC3E}">
        <p14:creationId xmlns:p14="http://schemas.microsoft.com/office/powerpoint/2010/main" val="31699827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C82B7988-508F-4FCF-A248-A5B6F0028195}"/>
              </a:ext>
            </a:extLst>
          </p:cNvPr>
          <p:cNvGrpSpPr/>
          <p:nvPr/>
        </p:nvGrpSpPr>
        <p:grpSpPr>
          <a:xfrm>
            <a:off x="391498" y="1453830"/>
            <a:ext cx="11315699" cy="3542629"/>
            <a:chOff x="371476" y="1552434"/>
            <a:chExt cx="11581143" cy="3549562"/>
          </a:xfrm>
        </p:grpSpPr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5DF85D4E-C39F-4A56-BD70-AD50ED23D8C8}"/>
                </a:ext>
              </a:extLst>
            </p:cNvPr>
            <p:cNvGrpSpPr/>
            <p:nvPr/>
          </p:nvGrpSpPr>
          <p:grpSpPr>
            <a:xfrm>
              <a:off x="371476" y="1552434"/>
              <a:ext cx="3762711" cy="3549562"/>
              <a:chOff x="6591594" y="1349371"/>
              <a:chExt cx="5084892" cy="4796843"/>
            </a:xfrm>
          </p:grpSpPr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id="{4866BB82-0294-4C76-B6B1-679C60CB01DC}"/>
                  </a:ext>
                </a:extLst>
              </p:cNvPr>
              <p:cNvSpPr/>
              <p:nvPr/>
            </p:nvSpPr>
            <p:spPr>
              <a:xfrm>
                <a:off x="6744862" y="1490720"/>
                <a:ext cx="4778355" cy="4497793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8" name="Группа 7">
                <a:extLst>
                  <a:ext uri="{FF2B5EF4-FFF2-40B4-BE49-F238E27FC236}">
                    <a16:creationId xmlns:a16="http://schemas.microsoft.com/office/drawing/2014/main" id="{9C6E31FB-463B-4C94-A5D6-3367295FF1D5}"/>
                  </a:ext>
                </a:extLst>
              </p:cNvPr>
              <p:cNvGrpSpPr/>
              <p:nvPr/>
            </p:nvGrpSpPr>
            <p:grpSpPr>
              <a:xfrm>
                <a:off x="6591594" y="1349371"/>
                <a:ext cx="5084892" cy="4796843"/>
                <a:chOff x="6591594" y="1349371"/>
                <a:chExt cx="5084892" cy="4796843"/>
              </a:xfrm>
            </p:grpSpPr>
            <p:sp>
              <p:nvSpPr>
                <p:cNvPr id="9" name="Полилиния: фигура 8">
                  <a:extLst>
                    <a:ext uri="{FF2B5EF4-FFF2-40B4-BE49-F238E27FC236}">
                      <a16:creationId xmlns:a16="http://schemas.microsoft.com/office/drawing/2014/main" id="{4455EBA1-68E4-486A-882F-E0B5C07DCFC5}"/>
                    </a:ext>
                  </a:extLst>
                </p:cNvPr>
                <p:cNvSpPr/>
                <p:nvPr/>
              </p:nvSpPr>
              <p:spPr>
                <a:xfrm>
                  <a:off x="11433235" y="1349371"/>
                  <a:ext cx="243250" cy="243250"/>
                </a:xfrm>
                <a:custGeom>
                  <a:avLst/>
                  <a:gdLst>
                    <a:gd name="connsiteX0" fmla="*/ 0 w 192024"/>
                    <a:gd name="connsiteY0" fmla="*/ 0 h 210312"/>
                    <a:gd name="connsiteX1" fmla="*/ 192024 w 192024"/>
                    <a:gd name="connsiteY1" fmla="*/ 0 h 210312"/>
                    <a:gd name="connsiteX2" fmla="*/ 192024 w 192024"/>
                    <a:gd name="connsiteY2" fmla="*/ 210312 h 2103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92024" h="210312">
                      <a:moveTo>
                        <a:pt x="0" y="0"/>
                      </a:moveTo>
                      <a:lnTo>
                        <a:pt x="192024" y="0"/>
                      </a:lnTo>
                      <a:lnTo>
                        <a:pt x="192024" y="210312"/>
                      </a:lnTo>
                    </a:path>
                  </a:pathLst>
                </a:custGeom>
                <a:noFill/>
                <a:ln w="1905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0" name="Полилиния: фигура 9">
                  <a:extLst>
                    <a:ext uri="{FF2B5EF4-FFF2-40B4-BE49-F238E27FC236}">
                      <a16:creationId xmlns:a16="http://schemas.microsoft.com/office/drawing/2014/main" id="{024A6B83-19B4-4C3D-8791-216F28F89932}"/>
                    </a:ext>
                  </a:extLst>
                </p:cNvPr>
                <p:cNvSpPr/>
                <p:nvPr/>
              </p:nvSpPr>
              <p:spPr>
                <a:xfrm flipH="1" flipV="1">
                  <a:off x="6600613" y="5902964"/>
                  <a:ext cx="243250" cy="243250"/>
                </a:xfrm>
                <a:custGeom>
                  <a:avLst/>
                  <a:gdLst>
                    <a:gd name="connsiteX0" fmla="*/ 0 w 192024"/>
                    <a:gd name="connsiteY0" fmla="*/ 0 h 210312"/>
                    <a:gd name="connsiteX1" fmla="*/ 192024 w 192024"/>
                    <a:gd name="connsiteY1" fmla="*/ 0 h 210312"/>
                    <a:gd name="connsiteX2" fmla="*/ 192024 w 192024"/>
                    <a:gd name="connsiteY2" fmla="*/ 210312 h 2103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92024" h="210312">
                      <a:moveTo>
                        <a:pt x="0" y="0"/>
                      </a:moveTo>
                      <a:lnTo>
                        <a:pt x="192024" y="0"/>
                      </a:lnTo>
                      <a:lnTo>
                        <a:pt x="192024" y="210312"/>
                      </a:lnTo>
                    </a:path>
                  </a:pathLst>
                </a:custGeom>
                <a:noFill/>
                <a:ln w="1905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1" name="Полилиния: фигура 10">
                  <a:extLst>
                    <a:ext uri="{FF2B5EF4-FFF2-40B4-BE49-F238E27FC236}">
                      <a16:creationId xmlns:a16="http://schemas.microsoft.com/office/drawing/2014/main" id="{9B69D3CB-5AB7-47EE-B098-5846191C0F4E}"/>
                    </a:ext>
                  </a:extLst>
                </p:cNvPr>
                <p:cNvSpPr/>
                <p:nvPr/>
              </p:nvSpPr>
              <p:spPr>
                <a:xfrm flipV="1">
                  <a:off x="11460486" y="5907556"/>
                  <a:ext cx="216000" cy="215999"/>
                </a:xfrm>
                <a:custGeom>
                  <a:avLst/>
                  <a:gdLst>
                    <a:gd name="connsiteX0" fmla="*/ 0 w 192024"/>
                    <a:gd name="connsiteY0" fmla="*/ 0 h 210312"/>
                    <a:gd name="connsiteX1" fmla="*/ 192024 w 192024"/>
                    <a:gd name="connsiteY1" fmla="*/ 0 h 210312"/>
                    <a:gd name="connsiteX2" fmla="*/ 192024 w 192024"/>
                    <a:gd name="connsiteY2" fmla="*/ 210312 h 2103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92024" h="210312">
                      <a:moveTo>
                        <a:pt x="0" y="0"/>
                      </a:moveTo>
                      <a:lnTo>
                        <a:pt x="192024" y="0"/>
                      </a:lnTo>
                      <a:lnTo>
                        <a:pt x="192024" y="210312"/>
                      </a:lnTo>
                    </a:path>
                  </a:pathLst>
                </a:custGeom>
                <a:noFill/>
                <a:ln w="1905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2" name="Полилиния: фигура 11">
                  <a:extLst>
                    <a:ext uri="{FF2B5EF4-FFF2-40B4-BE49-F238E27FC236}">
                      <a16:creationId xmlns:a16="http://schemas.microsoft.com/office/drawing/2014/main" id="{8D01E231-389F-4CD7-BCE0-F92BB7806B9A}"/>
                    </a:ext>
                  </a:extLst>
                </p:cNvPr>
                <p:cNvSpPr/>
                <p:nvPr/>
              </p:nvSpPr>
              <p:spPr>
                <a:xfrm flipH="1">
                  <a:off x="6591594" y="1355676"/>
                  <a:ext cx="243250" cy="243250"/>
                </a:xfrm>
                <a:custGeom>
                  <a:avLst/>
                  <a:gdLst>
                    <a:gd name="connsiteX0" fmla="*/ 0 w 192024"/>
                    <a:gd name="connsiteY0" fmla="*/ 0 h 210312"/>
                    <a:gd name="connsiteX1" fmla="*/ 192024 w 192024"/>
                    <a:gd name="connsiteY1" fmla="*/ 0 h 210312"/>
                    <a:gd name="connsiteX2" fmla="*/ 192024 w 192024"/>
                    <a:gd name="connsiteY2" fmla="*/ 210312 h 2103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92024" h="210312">
                      <a:moveTo>
                        <a:pt x="0" y="0"/>
                      </a:moveTo>
                      <a:lnTo>
                        <a:pt x="192024" y="0"/>
                      </a:lnTo>
                      <a:lnTo>
                        <a:pt x="192024" y="210312"/>
                      </a:lnTo>
                    </a:path>
                  </a:pathLst>
                </a:custGeom>
                <a:noFill/>
                <a:ln w="1905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</p:grpSp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1E7A26EC-F357-4649-B990-C5C237FFEC8F}"/>
                </a:ext>
              </a:extLst>
            </p:cNvPr>
            <p:cNvGrpSpPr/>
            <p:nvPr/>
          </p:nvGrpSpPr>
          <p:grpSpPr>
            <a:xfrm>
              <a:off x="4280692" y="1552434"/>
              <a:ext cx="3762711" cy="3549562"/>
              <a:chOff x="6591594" y="1349371"/>
              <a:chExt cx="5084892" cy="4796843"/>
            </a:xfrm>
          </p:grpSpPr>
          <p:sp>
            <p:nvSpPr>
              <p:cNvPr id="15" name="Прямоугольник 14">
                <a:extLst>
                  <a:ext uri="{FF2B5EF4-FFF2-40B4-BE49-F238E27FC236}">
                    <a16:creationId xmlns:a16="http://schemas.microsoft.com/office/drawing/2014/main" id="{BF616C6D-B501-4EF0-8B83-FB54A60690E2}"/>
                  </a:ext>
                </a:extLst>
              </p:cNvPr>
              <p:cNvSpPr/>
              <p:nvPr/>
            </p:nvSpPr>
            <p:spPr>
              <a:xfrm>
                <a:off x="6744862" y="1490720"/>
                <a:ext cx="4778355" cy="4497793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16" name="Группа 15">
                <a:extLst>
                  <a:ext uri="{FF2B5EF4-FFF2-40B4-BE49-F238E27FC236}">
                    <a16:creationId xmlns:a16="http://schemas.microsoft.com/office/drawing/2014/main" id="{A7049656-8A15-4257-B7C1-EFE543A25705}"/>
                  </a:ext>
                </a:extLst>
              </p:cNvPr>
              <p:cNvGrpSpPr/>
              <p:nvPr/>
            </p:nvGrpSpPr>
            <p:grpSpPr>
              <a:xfrm>
                <a:off x="6591594" y="1349371"/>
                <a:ext cx="5084892" cy="4796843"/>
                <a:chOff x="6591594" y="1349371"/>
                <a:chExt cx="5084892" cy="4796843"/>
              </a:xfrm>
            </p:grpSpPr>
            <p:sp>
              <p:nvSpPr>
                <p:cNvPr id="17" name="Полилиния: фигура 16">
                  <a:extLst>
                    <a:ext uri="{FF2B5EF4-FFF2-40B4-BE49-F238E27FC236}">
                      <a16:creationId xmlns:a16="http://schemas.microsoft.com/office/drawing/2014/main" id="{67D4CAF2-6D08-41CF-8A94-62ED023DDB6C}"/>
                    </a:ext>
                  </a:extLst>
                </p:cNvPr>
                <p:cNvSpPr/>
                <p:nvPr/>
              </p:nvSpPr>
              <p:spPr>
                <a:xfrm>
                  <a:off x="11433235" y="1349371"/>
                  <a:ext cx="243250" cy="243250"/>
                </a:xfrm>
                <a:custGeom>
                  <a:avLst/>
                  <a:gdLst>
                    <a:gd name="connsiteX0" fmla="*/ 0 w 192024"/>
                    <a:gd name="connsiteY0" fmla="*/ 0 h 210312"/>
                    <a:gd name="connsiteX1" fmla="*/ 192024 w 192024"/>
                    <a:gd name="connsiteY1" fmla="*/ 0 h 210312"/>
                    <a:gd name="connsiteX2" fmla="*/ 192024 w 192024"/>
                    <a:gd name="connsiteY2" fmla="*/ 210312 h 2103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92024" h="210312">
                      <a:moveTo>
                        <a:pt x="0" y="0"/>
                      </a:moveTo>
                      <a:lnTo>
                        <a:pt x="192024" y="0"/>
                      </a:lnTo>
                      <a:lnTo>
                        <a:pt x="192024" y="210312"/>
                      </a:lnTo>
                    </a:path>
                  </a:pathLst>
                </a:custGeom>
                <a:noFill/>
                <a:ln w="1905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8" name="Полилиния: фигура 17">
                  <a:extLst>
                    <a:ext uri="{FF2B5EF4-FFF2-40B4-BE49-F238E27FC236}">
                      <a16:creationId xmlns:a16="http://schemas.microsoft.com/office/drawing/2014/main" id="{D0917D0C-A8C2-449E-8694-6FF5267D0E55}"/>
                    </a:ext>
                  </a:extLst>
                </p:cNvPr>
                <p:cNvSpPr/>
                <p:nvPr/>
              </p:nvSpPr>
              <p:spPr>
                <a:xfrm flipH="1" flipV="1">
                  <a:off x="6600613" y="5902964"/>
                  <a:ext cx="243250" cy="243250"/>
                </a:xfrm>
                <a:custGeom>
                  <a:avLst/>
                  <a:gdLst>
                    <a:gd name="connsiteX0" fmla="*/ 0 w 192024"/>
                    <a:gd name="connsiteY0" fmla="*/ 0 h 210312"/>
                    <a:gd name="connsiteX1" fmla="*/ 192024 w 192024"/>
                    <a:gd name="connsiteY1" fmla="*/ 0 h 210312"/>
                    <a:gd name="connsiteX2" fmla="*/ 192024 w 192024"/>
                    <a:gd name="connsiteY2" fmla="*/ 210312 h 2103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92024" h="210312">
                      <a:moveTo>
                        <a:pt x="0" y="0"/>
                      </a:moveTo>
                      <a:lnTo>
                        <a:pt x="192024" y="0"/>
                      </a:lnTo>
                      <a:lnTo>
                        <a:pt x="192024" y="210312"/>
                      </a:lnTo>
                    </a:path>
                  </a:pathLst>
                </a:custGeom>
                <a:noFill/>
                <a:ln w="1905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9" name="Полилиния: фигура 18">
                  <a:extLst>
                    <a:ext uri="{FF2B5EF4-FFF2-40B4-BE49-F238E27FC236}">
                      <a16:creationId xmlns:a16="http://schemas.microsoft.com/office/drawing/2014/main" id="{561B3573-2EB6-48D9-827C-FD956E915DD6}"/>
                    </a:ext>
                  </a:extLst>
                </p:cNvPr>
                <p:cNvSpPr/>
                <p:nvPr/>
              </p:nvSpPr>
              <p:spPr>
                <a:xfrm flipV="1">
                  <a:off x="11460486" y="5907556"/>
                  <a:ext cx="216000" cy="215999"/>
                </a:xfrm>
                <a:custGeom>
                  <a:avLst/>
                  <a:gdLst>
                    <a:gd name="connsiteX0" fmla="*/ 0 w 192024"/>
                    <a:gd name="connsiteY0" fmla="*/ 0 h 210312"/>
                    <a:gd name="connsiteX1" fmla="*/ 192024 w 192024"/>
                    <a:gd name="connsiteY1" fmla="*/ 0 h 210312"/>
                    <a:gd name="connsiteX2" fmla="*/ 192024 w 192024"/>
                    <a:gd name="connsiteY2" fmla="*/ 210312 h 2103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92024" h="210312">
                      <a:moveTo>
                        <a:pt x="0" y="0"/>
                      </a:moveTo>
                      <a:lnTo>
                        <a:pt x="192024" y="0"/>
                      </a:lnTo>
                      <a:lnTo>
                        <a:pt x="192024" y="210312"/>
                      </a:lnTo>
                    </a:path>
                  </a:pathLst>
                </a:custGeom>
                <a:noFill/>
                <a:ln w="1905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0" name="Полилиния: фигура 19">
                  <a:extLst>
                    <a:ext uri="{FF2B5EF4-FFF2-40B4-BE49-F238E27FC236}">
                      <a16:creationId xmlns:a16="http://schemas.microsoft.com/office/drawing/2014/main" id="{5DA41526-9400-4190-8E07-72BAAD9141DF}"/>
                    </a:ext>
                  </a:extLst>
                </p:cNvPr>
                <p:cNvSpPr/>
                <p:nvPr/>
              </p:nvSpPr>
              <p:spPr>
                <a:xfrm flipH="1">
                  <a:off x="6591594" y="1355676"/>
                  <a:ext cx="243250" cy="243250"/>
                </a:xfrm>
                <a:custGeom>
                  <a:avLst/>
                  <a:gdLst>
                    <a:gd name="connsiteX0" fmla="*/ 0 w 192024"/>
                    <a:gd name="connsiteY0" fmla="*/ 0 h 210312"/>
                    <a:gd name="connsiteX1" fmla="*/ 192024 w 192024"/>
                    <a:gd name="connsiteY1" fmla="*/ 0 h 210312"/>
                    <a:gd name="connsiteX2" fmla="*/ 192024 w 192024"/>
                    <a:gd name="connsiteY2" fmla="*/ 210312 h 2103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92024" h="210312">
                      <a:moveTo>
                        <a:pt x="0" y="0"/>
                      </a:moveTo>
                      <a:lnTo>
                        <a:pt x="192024" y="0"/>
                      </a:lnTo>
                      <a:lnTo>
                        <a:pt x="192024" y="210312"/>
                      </a:lnTo>
                    </a:path>
                  </a:pathLst>
                </a:custGeom>
                <a:noFill/>
                <a:ln w="1905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</p:grpSp>
        <p:grpSp>
          <p:nvGrpSpPr>
            <p:cNvPr id="21" name="Группа 20">
              <a:extLst>
                <a:ext uri="{FF2B5EF4-FFF2-40B4-BE49-F238E27FC236}">
                  <a16:creationId xmlns:a16="http://schemas.microsoft.com/office/drawing/2014/main" id="{A5E9C15A-39E7-4F1F-892B-9B0B2549FF55}"/>
                </a:ext>
              </a:extLst>
            </p:cNvPr>
            <p:cNvGrpSpPr/>
            <p:nvPr/>
          </p:nvGrpSpPr>
          <p:grpSpPr>
            <a:xfrm>
              <a:off x="8189908" y="1552434"/>
              <a:ext cx="3762711" cy="3549562"/>
              <a:chOff x="6591594" y="1349371"/>
              <a:chExt cx="5084892" cy="4796843"/>
            </a:xfrm>
          </p:grpSpPr>
          <p:sp>
            <p:nvSpPr>
              <p:cNvPr id="22" name="Прямоугольник 21">
                <a:extLst>
                  <a:ext uri="{FF2B5EF4-FFF2-40B4-BE49-F238E27FC236}">
                    <a16:creationId xmlns:a16="http://schemas.microsoft.com/office/drawing/2014/main" id="{E0E73E4D-AD8F-434A-A85C-24FDC4018AE9}"/>
                  </a:ext>
                </a:extLst>
              </p:cNvPr>
              <p:cNvSpPr/>
              <p:nvPr/>
            </p:nvSpPr>
            <p:spPr>
              <a:xfrm>
                <a:off x="6744862" y="1490720"/>
                <a:ext cx="4778355" cy="4497793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23" name="Группа 22">
                <a:extLst>
                  <a:ext uri="{FF2B5EF4-FFF2-40B4-BE49-F238E27FC236}">
                    <a16:creationId xmlns:a16="http://schemas.microsoft.com/office/drawing/2014/main" id="{86F7647F-32D9-4EF3-9108-F52BA9FF0C8E}"/>
                  </a:ext>
                </a:extLst>
              </p:cNvPr>
              <p:cNvGrpSpPr/>
              <p:nvPr/>
            </p:nvGrpSpPr>
            <p:grpSpPr>
              <a:xfrm>
                <a:off x="6591594" y="1349371"/>
                <a:ext cx="5084892" cy="4796843"/>
                <a:chOff x="6591594" y="1349371"/>
                <a:chExt cx="5084892" cy="4796843"/>
              </a:xfrm>
            </p:grpSpPr>
            <p:sp>
              <p:nvSpPr>
                <p:cNvPr id="24" name="Полилиния: фигура 23">
                  <a:extLst>
                    <a:ext uri="{FF2B5EF4-FFF2-40B4-BE49-F238E27FC236}">
                      <a16:creationId xmlns:a16="http://schemas.microsoft.com/office/drawing/2014/main" id="{2DFC8EA8-F74C-411B-A34C-7C90A40F33EE}"/>
                    </a:ext>
                  </a:extLst>
                </p:cNvPr>
                <p:cNvSpPr/>
                <p:nvPr/>
              </p:nvSpPr>
              <p:spPr>
                <a:xfrm>
                  <a:off x="11433235" y="1349371"/>
                  <a:ext cx="243250" cy="243250"/>
                </a:xfrm>
                <a:custGeom>
                  <a:avLst/>
                  <a:gdLst>
                    <a:gd name="connsiteX0" fmla="*/ 0 w 192024"/>
                    <a:gd name="connsiteY0" fmla="*/ 0 h 210312"/>
                    <a:gd name="connsiteX1" fmla="*/ 192024 w 192024"/>
                    <a:gd name="connsiteY1" fmla="*/ 0 h 210312"/>
                    <a:gd name="connsiteX2" fmla="*/ 192024 w 192024"/>
                    <a:gd name="connsiteY2" fmla="*/ 210312 h 2103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92024" h="210312">
                      <a:moveTo>
                        <a:pt x="0" y="0"/>
                      </a:moveTo>
                      <a:lnTo>
                        <a:pt x="192024" y="0"/>
                      </a:lnTo>
                      <a:lnTo>
                        <a:pt x="192024" y="210312"/>
                      </a:lnTo>
                    </a:path>
                  </a:pathLst>
                </a:custGeom>
                <a:noFill/>
                <a:ln w="1905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5" name="Полилиния: фигура 24">
                  <a:extLst>
                    <a:ext uri="{FF2B5EF4-FFF2-40B4-BE49-F238E27FC236}">
                      <a16:creationId xmlns:a16="http://schemas.microsoft.com/office/drawing/2014/main" id="{0AA51A07-8FD6-4B89-A9C7-661BE13FB228}"/>
                    </a:ext>
                  </a:extLst>
                </p:cNvPr>
                <p:cNvSpPr/>
                <p:nvPr/>
              </p:nvSpPr>
              <p:spPr>
                <a:xfrm flipH="1" flipV="1">
                  <a:off x="6600613" y="5902964"/>
                  <a:ext cx="243250" cy="243250"/>
                </a:xfrm>
                <a:custGeom>
                  <a:avLst/>
                  <a:gdLst>
                    <a:gd name="connsiteX0" fmla="*/ 0 w 192024"/>
                    <a:gd name="connsiteY0" fmla="*/ 0 h 210312"/>
                    <a:gd name="connsiteX1" fmla="*/ 192024 w 192024"/>
                    <a:gd name="connsiteY1" fmla="*/ 0 h 210312"/>
                    <a:gd name="connsiteX2" fmla="*/ 192024 w 192024"/>
                    <a:gd name="connsiteY2" fmla="*/ 210312 h 2103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92024" h="210312">
                      <a:moveTo>
                        <a:pt x="0" y="0"/>
                      </a:moveTo>
                      <a:lnTo>
                        <a:pt x="192024" y="0"/>
                      </a:lnTo>
                      <a:lnTo>
                        <a:pt x="192024" y="210312"/>
                      </a:lnTo>
                    </a:path>
                  </a:pathLst>
                </a:custGeom>
                <a:noFill/>
                <a:ln w="1905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6" name="Полилиния: фигура 25">
                  <a:extLst>
                    <a:ext uri="{FF2B5EF4-FFF2-40B4-BE49-F238E27FC236}">
                      <a16:creationId xmlns:a16="http://schemas.microsoft.com/office/drawing/2014/main" id="{65ACF56F-C6F9-4370-B04A-C179D3180922}"/>
                    </a:ext>
                  </a:extLst>
                </p:cNvPr>
                <p:cNvSpPr/>
                <p:nvPr/>
              </p:nvSpPr>
              <p:spPr>
                <a:xfrm flipV="1">
                  <a:off x="11460486" y="5907556"/>
                  <a:ext cx="216000" cy="215999"/>
                </a:xfrm>
                <a:custGeom>
                  <a:avLst/>
                  <a:gdLst>
                    <a:gd name="connsiteX0" fmla="*/ 0 w 192024"/>
                    <a:gd name="connsiteY0" fmla="*/ 0 h 210312"/>
                    <a:gd name="connsiteX1" fmla="*/ 192024 w 192024"/>
                    <a:gd name="connsiteY1" fmla="*/ 0 h 210312"/>
                    <a:gd name="connsiteX2" fmla="*/ 192024 w 192024"/>
                    <a:gd name="connsiteY2" fmla="*/ 210312 h 2103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92024" h="210312">
                      <a:moveTo>
                        <a:pt x="0" y="0"/>
                      </a:moveTo>
                      <a:lnTo>
                        <a:pt x="192024" y="0"/>
                      </a:lnTo>
                      <a:lnTo>
                        <a:pt x="192024" y="210312"/>
                      </a:lnTo>
                    </a:path>
                  </a:pathLst>
                </a:custGeom>
                <a:noFill/>
                <a:ln w="1905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7" name="Полилиния: фигура 26">
                  <a:extLst>
                    <a:ext uri="{FF2B5EF4-FFF2-40B4-BE49-F238E27FC236}">
                      <a16:creationId xmlns:a16="http://schemas.microsoft.com/office/drawing/2014/main" id="{C36E2B2F-9023-41D8-8D45-8F90C65CEE41}"/>
                    </a:ext>
                  </a:extLst>
                </p:cNvPr>
                <p:cNvSpPr/>
                <p:nvPr/>
              </p:nvSpPr>
              <p:spPr>
                <a:xfrm flipH="1">
                  <a:off x="6591594" y="1355676"/>
                  <a:ext cx="243250" cy="243250"/>
                </a:xfrm>
                <a:custGeom>
                  <a:avLst/>
                  <a:gdLst>
                    <a:gd name="connsiteX0" fmla="*/ 0 w 192024"/>
                    <a:gd name="connsiteY0" fmla="*/ 0 h 210312"/>
                    <a:gd name="connsiteX1" fmla="*/ 192024 w 192024"/>
                    <a:gd name="connsiteY1" fmla="*/ 0 h 210312"/>
                    <a:gd name="connsiteX2" fmla="*/ 192024 w 192024"/>
                    <a:gd name="connsiteY2" fmla="*/ 210312 h 2103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92024" h="210312">
                      <a:moveTo>
                        <a:pt x="0" y="0"/>
                      </a:moveTo>
                      <a:lnTo>
                        <a:pt x="192024" y="0"/>
                      </a:lnTo>
                      <a:lnTo>
                        <a:pt x="192024" y="210312"/>
                      </a:lnTo>
                    </a:path>
                  </a:pathLst>
                </a:custGeom>
                <a:noFill/>
                <a:ln w="1905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</p:grpSp>
      </p:grp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8E4638C0-DC03-4DE2-8523-2953EB1CF9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872" y="1836098"/>
            <a:ext cx="2915930" cy="269773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E398D7-08E4-457E-B0B0-19404798E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Dynamics of defeat: The burn-through process.</a:t>
            </a:r>
            <a:br>
              <a:rPr lang="ru-RU" dirty="0"/>
            </a:br>
            <a:endParaRPr lang="ru-RU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9D0D083-97E4-40BE-9A4B-1E8D3465AFF6}"/>
              </a:ext>
            </a:extLst>
          </p:cNvPr>
          <p:cNvSpPr/>
          <p:nvPr/>
        </p:nvSpPr>
        <p:spPr>
          <a:xfrm>
            <a:off x="371475" y="918369"/>
            <a:ext cx="797152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Mechanics of catastrophic structural failure of UAVs in flight.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970DEF16-5B24-4F87-9ECC-49306E87336D}"/>
              </a:ext>
            </a:extLst>
          </p:cNvPr>
          <p:cNvSpPr/>
          <p:nvPr/>
        </p:nvSpPr>
        <p:spPr>
          <a:xfrm>
            <a:off x="4487104" y="1739833"/>
            <a:ext cx="3124485" cy="295854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92B2CC87-25F6-4527-8EB2-66A0B8F568DF}"/>
              </a:ext>
            </a:extLst>
          </p:cNvPr>
          <p:cNvSpPr/>
          <p:nvPr/>
        </p:nvSpPr>
        <p:spPr>
          <a:xfrm>
            <a:off x="667489" y="1737869"/>
            <a:ext cx="3124485" cy="295854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1306C96A-4565-4A0C-A3E2-2655FE0BB1B8}"/>
              </a:ext>
            </a:extLst>
          </p:cNvPr>
          <p:cNvSpPr/>
          <p:nvPr/>
        </p:nvSpPr>
        <p:spPr>
          <a:xfrm>
            <a:off x="8306720" y="1737869"/>
            <a:ext cx="3124485" cy="295854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A190753F-1CEB-433E-A146-2B95CBE9BD45}"/>
              </a:ext>
            </a:extLst>
          </p:cNvPr>
          <p:cNvSpPr/>
          <p:nvPr/>
        </p:nvSpPr>
        <p:spPr>
          <a:xfrm>
            <a:off x="391498" y="5113005"/>
            <a:ext cx="3565652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ru-RU" sz="1600" dirty="0">
                <a:latin typeface="+mj-lt"/>
              </a:rPr>
              <a:t>Optoelectronic capture.</a:t>
            </a:r>
            <a:endParaRPr lang="ru-RU" sz="1400" dirty="0">
              <a:latin typeface="+mj-lt"/>
            </a:endParaRPr>
          </a:p>
          <a:p>
            <a:pPr>
              <a:spcAft>
                <a:spcPts val="400"/>
              </a:spcAft>
            </a:pPr>
            <a:r>
              <a:rPr lang="ru-RU" sz="1200" dirty="0"/>
              <a:t>The system continuously keeps the laser beam focused on the vulnerable point of the maneuvering target.</a:t>
            </a:r>
            <a:endParaRPr lang="ru-RU" sz="1400" dirty="0"/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3FA04987-C853-4296-9F6D-8035C4DF2403}"/>
              </a:ext>
            </a:extLst>
          </p:cNvPr>
          <p:cNvSpPr/>
          <p:nvPr/>
        </p:nvSpPr>
        <p:spPr>
          <a:xfrm>
            <a:off x="4252045" y="5113005"/>
            <a:ext cx="3565652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ru-RU" sz="1600" dirty="0">
                <a:latin typeface="+mj-lt"/>
              </a:rPr>
              <a:t>Concentration of thermal energy.</a:t>
            </a:r>
          </a:p>
          <a:p>
            <a:pPr>
              <a:spcAft>
                <a:spcPts val="400"/>
              </a:spcAft>
            </a:pPr>
            <a:r>
              <a:rPr lang="ru-RU" sz="1200" dirty="0"/>
              <a:t>The high-energy beam affects the composite or metallic elements of the structure (wing, rotor) causing critical overheating.</a:t>
            </a:r>
            <a:br>
              <a:rPr lang="ru-RU" sz="1200" dirty="0"/>
            </a:br>
            <a:endParaRPr lang="ru-RU" sz="1400" dirty="0"/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B6B16176-A293-4A01-A9E0-8E1C3EC776B9}"/>
              </a:ext>
            </a:extLst>
          </p:cNvPr>
          <p:cNvSpPr/>
          <p:nvPr/>
        </p:nvSpPr>
        <p:spPr>
          <a:xfrm>
            <a:off x="8066661" y="5113005"/>
            <a:ext cx="3565652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ru-RU" sz="1600" dirty="0">
                <a:latin typeface="+mj-lt"/>
              </a:rPr>
              <a:t>Catastrophic destruction.</a:t>
            </a:r>
          </a:p>
          <a:p>
            <a:pPr>
              <a:spcAft>
                <a:spcPts val="400"/>
              </a:spcAft>
            </a:pPr>
            <a:r>
              <a:rPr lang="ru-RU" sz="1200" dirty="0"/>
              <a:t>Aerodynamic loads combined with structural unfolding lead to the immediate destruction of the drone in the air.</a:t>
            </a:r>
            <a:br>
              <a:rPr lang="ru-RU" sz="1200" dirty="0"/>
            </a:br>
            <a:br>
              <a:rPr lang="ru-RU" sz="1200" dirty="0"/>
            </a:br>
            <a:endParaRPr lang="ru-RU" sz="1400" dirty="0"/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A0F9127-0820-4486-BF3F-DA6E78F4D8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747" y="1982126"/>
            <a:ext cx="2555967" cy="2495271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9C7F0257-5405-49AB-8C37-DBF163BD51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122" y="1868276"/>
            <a:ext cx="2791680" cy="2697730"/>
          </a:xfrm>
          <a:prstGeom prst="rect">
            <a:avLst/>
          </a:prstGeom>
        </p:spPr>
      </p:pic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401B6487-690F-433D-A7CD-343359BEEB41}"/>
              </a:ext>
            </a:extLst>
          </p:cNvPr>
          <p:cNvSpPr/>
          <p:nvPr/>
        </p:nvSpPr>
        <p:spPr>
          <a:xfrm>
            <a:off x="667489" y="1737869"/>
            <a:ext cx="72006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dirty="0">
                <a:solidFill>
                  <a:schemeClr val="accent2"/>
                </a:solidFill>
                <a:latin typeface="+mj-lt"/>
              </a:rPr>
              <a:t>STAGE 1:</a:t>
            </a: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38567B61-8376-4890-BE9C-D8B7ED47405E}"/>
              </a:ext>
            </a:extLst>
          </p:cNvPr>
          <p:cNvSpPr/>
          <p:nvPr/>
        </p:nvSpPr>
        <p:spPr>
          <a:xfrm>
            <a:off x="4482230" y="1735905"/>
            <a:ext cx="73930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dirty="0">
                <a:solidFill>
                  <a:schemeClr val="accent2"/>
                </a:solidFill>
                <a:latin typeface="+mj-lt"/>
              </a:rPr>
              <a:t>STAGE 2:</a:t>
            </a: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92C9B3CC-A80F-4A53-A8EE-E0259002DA5F}"/>
              </a:ext>
            </a:extLst>
          </p:cNvPr>
          <p:cNvSpPr/>
          <p:nvPr/>
        </p:nvSpPr>
        <p:spPr>
          <a:xfrm>
            <a:off x="8306720" y="1735905"/>
            <a:ext cx="73930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dirty="0">
                <a:solidFill>
                  <a:schemeClr val="accent2"/>
                </a:solidFill>
                <a:latin typeface="+mj-lt"/>
              </a:rPr>
              <a:t>STAGE 3:</a:t>
            </a:r>
          </a:p>
        </p:txBody>
      </p:sp>
    </p:spTree>
    <p:extLst>
      <p:ext uri="{BB962C8B-B14F-4D97-AF65-F5344CB8AC3E}">
        <p14:creationId xmlns:p14="http://schemas.microsoft.com/office/powerpoint/2010/main" val="27494171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7FF4CA-64BC-4318-BA63-B23988649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Economics of Air Defense: Asymmetry of Costs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C94C1BA-C386-4147-9C6D-7EA7A0A0127B}"/>
              </a:ext>
            </a:extLst>
          </p:cNvPr>
          <p:cNvSpPr/>
          <p:nvPr/>
        </p:nvSpPr>
        <p:spPr>
          <a:xfrm>
            <a:off x="371475" y="918369"/>
            <a:ext cx="112687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Why traditional interceptors are economically unviable against cheap threats</a:t>
            </a: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CCE6F7C1-91AB-437E-ABC6-AC497FE1D5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971189"/>
              </p:ext>
            </p:extLst>
          </p:nvPr>
        </p:nvGraphicFramePr>
        <p:xfrm>
          <a:off x="467396" y="1586881"/>
          <a:ext cx="11172849" cy="435275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203553">
                  <a:extLst>
                    <a:ext uri="{9D8B030D-6E8A-4147-A177-3AD203B41FA5}">
                      <a16:colId xmlns:a16="http://schemas.microsoft.com/office/drawing/2014/main" val="454328451"/>
                    </a:ext>
                  </a:extLst>
                </a:gridCol>
                <a:gridCol w="3984648">
                  <a:extLst>
                    <a:ext uri="{9D8B030D-6E8A-4147-A177-3AD203B41FA5}">
                      <a16:colId xmlns:a16="http://schemas.microsoft.com/office/drawing/2014/main" val="495034823"/>
                    </a:ext>
                  </a:extLst>
                </a:gridCol>
                <a:gridCol w="3984648">
                  <a:extLst>
                    <a:ext uri="{9D8B030D-6E8A-4147-A177-3AD203B41FA5}">
                      <a16:colId xmlns:a16="http://schemas.microsoft.com/office/drawing/2014/main" val="3454350110"/>
                    </a:ext>
                  </a:extLst>
                </a:gridCol>
              </a:tblGrid>
              <a:tr h="1088188">
                <a:tc>
                  <a:txBody>
                    <a:bodyPr/>
                    <a:lstStyle/>
                    <a:p>
                      <a:pPr algn="l"/>
                      <a:endParaRPr lang="ru-RU" dirty="0"/>
                    </a:p>
                  </a:txBody>
                  <a:tcPr marL="144000" marR="72000" marT="72000" marB="7200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2F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dirty="0">
                          <a:latin typeface="+mj-lt"/>
                        </a:rPr>
                        <a:t>Традиционные ЗРК </a:t>
                      </a:r>
                      <a:br>
                        <a:rPr lang="ru-RU" dirty="0">
                          <a:latin typeface="+mj-lt"/>
                        </a:rPr>
                      </a:br>
                      <a:r>
                        <a:rPr lang="ru-RU" dirty="0">
                          <a:latin typeface="+mj-lt"/>
                        </a:rPr>
                        <a:t>(</a:t>
                      </a:r>
                      <a:r>
                        <a:rPr lang="en-US" dirty="0">
                          <a:latin typeface="+mj-lt"/>
                        </a:rPr>
                        <a:t>Patriot)</a:t>
                      </a:r>
                      <a:endParaRPr lang="ru-RU" dirty="0">
                        <a:latin typeface="+mj-lt"/>
                      </a:endParaRPr>
                    </a:p>
                  </a:txBody>
                  <a:tcPr marL="144000" marR="72000" marT="72000" marB="7200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dirty="0">
                          <a:latin typeface="+mj-lt"/>
                        </a:rPr>
                        <a:t>Направленная энергия </a:t>
                      </a:r>
                      <a:br>
                        <a:rPr lang="ru-RU" dirty="0">
                          <a:latin typeface="+mj-lt"/>
                        </a:rPr>
                      </a:br>
                      <a:r>
                        <a:rPr lang="ru-RU" dirty="0">
                          <a:latin typeface="+mj-lt"/>
                        </a:rPr>
                        <a:t>(</a:t>
                      </a:r>
                      <a:r>
                        <a:rPr lang="en-US" dirty="0">
                          <a:latin typeface="+mj-lt"/>
                        </a:rPr>
                        <a:t>SKY Shield)</a:t>
                      </a:r>
                      <a:endParaRPr lang="ru-RU" dirty="0">
                        <a:latin typeface="+mj-lt"/>
                      </a:endParaRPr>
                    </a:p>
                  </a:txBody>
                  <a:tcPr marL="144000" marR="72000" marT="72000" marB="7200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1299108"/>
                  </a:ext>
                </a:extLst>
              </a:tr>
              <a:tr h="1088188"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latin typeface="+mj-lt"/>
                        </a:rPr>
                        <a:t>Стоимость выстрела </a:t>
                      </a:r>
                      <a:br>
                        <a:rPr lang="ru-RU" sz="1600" dirty="0">
                          <a:latin typeface="+mj-lt"/>
                        </a:rPr>
                      </a:br>
                      <a:r>
                        <a:rPr lang="ru-RU" sz="1600" dirty="0">
                          <a:latin typeface="+mj-lt"/>
                        </a:rPr>
                        <a:t>(</a:t>
                      </a:r>
                      <a:r>
                        <a:rPr lang="ru-RU" sz="1600" dirty="0" err="1">
                          <a:latin typeface="+mj-lt"/>
                        </a:rPr>
                        <a:t>Cost</a:t>
                      </a:r>
                      <a:r>
                        <a:rPr lang="ru-RU" sz="1600" dirty="0">
                          <a:latin typeface="+mj-lt"/>
                        </a:rPr>
                        <a:t> </a:t>
                      </a:r>
                      <a:r>
                        <a:rPr lang="ru-RU" sz="1600" dirty="0" err="1">
                          <a:latin typeface="+mj-lt"/>
                        </a:rPr>
                        <a:t>per</a:t>
                      </a:r>
                      <a:r>
                        <a:rPr lang="ru-RU" sz="1600" dirty="0">
                          <a:latin typeface="+mj-lt"/>
                        </a:rPr>
                        <a:t> </a:t>
                      </a:r>
                      <a:r>
                        <a:rPr lang="ru-RU" sz="1600" dirty="0" err="1">
                          <a:latin typeface="+mj-lt"/>
                        </a:rPr>
                        <a:t>Kill</a:t>
                      </a:r>
                      <a:r>
                        <a:rPr lang="ru-RU" sz="1600" dirty="0">
                          <a:latin typeface="+mj-lt"/>
                        </a:rPr>
                        <a:t>)</a:t>
                      </a:r>
                    </a:p>
                  </a:txBody>
                  <a:tcPr marL="144000" marR="108000" marT="72000" marB="7200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2F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Миллионы долларов за ракету. Катастрофически невыгодно против дронов стоимостью $20,000.</a:t>
                      </a:r>
                      <a:endParaRPr lang="ru-RU" sz="1400" dirty="0"/>
                    </a:p>
                  </a:txBody>
                  <a:tcPr marL="144000" marR="108000" marT="72000" marB="7200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2F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/>
                        <a:t>Стремится к нулю. Затраты равны стоимости дизельного топлива/электричества для генератора.</a:t>
                      </a:r>
                    </a:p>
                  </a:txBody>
                  <a:tcPr marL="144000" marR="108000" marT="72000" marB="7200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2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4743139"/>
                  </a:ext>
                </a:extLst>
              </a:tr>
              <a:tr h="1088188"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latin typeface="+mj-lt"/>
                        </a:rPr>
                        <a:t>Глубина боекомплекта (</a:t>
                      </a:r>
                      <a:r>
                        <a:rPr lang="en-US" sz="1600" dirty="0">
                          <a:latin typeface="+mj-lt"/>
                        </a:rPr>
                        <a:t>Magazine Depth)</a:t>
                      </a:r>
                    </a:p>
                  </a:txBody>
                  <a:tcPr marL="144000" marR="108000" marT="72000" marB="7200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2F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/>
                        <a:t>Ограничена пусковыми установками (требует физической перезарядки, </a:t>
                      </a:r>
                      <a:br>
                        <a:rPr lang="ru-RU" sz="1400" dirty="0"/>
                      </a:br>
                      <a:r>
                        <a:rPr lang="ru-RU" sz="1400" dirty="0"/>
                        <a:t>риск истощения при роевой атаке).</a:t>
                      </a:r>
                    </a:p>
                  </a:txBody>
                  <a:tcPr marL="144000" marR="108000" marT="72000" marB="7200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2F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/>
                        <a:t>Виртуально </a:t>
                      </a:r>
                      <a:r>
                        <a:rPr lang="ru-RU" sz="1400" dirty="0" err="1"/>
                        <a:t>неограничена</a:t>
                      </a:r>
                      <a:r>
                        <a:rPr lang="ru-RU" sz="1400" dirty="0"/>
                        <a:t>. Ограничивается только запасом топлива для энергоустановки.</a:t>
                      </a:r>
                    </a:p>
                  </a:txBody>
                  <a:tcPr marL="144000" marR="108000" marT="72000" marB="7200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2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2033901"/>
                  </a:ext>
                </a:extLst>
              </a:tr>
              <a:tr h="1088188"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latin typeface="+mj-lt"/>
                        </a:rPr>
                        <a:t>Тактическая устойчивость (</a:t>
                      </a:r>
                      <a:r>
                        <a:rPr lang="en-US" sz="1600" dirty="0">
                          <a:latin typeface="+mj-lt"/>
                        </a:rPr>
                        <a:t>Tactical Sustainability)</a:t>
                      </a:r>
                    </a:p>
                  </a:txBody>
                  <a:tcPr marL="144000" marR="108000" marT="72000" marB="7200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2F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/>
                        <a:t>Высокий риск перенасыщения (</a:t>
                      </a:r>
                      <a:r>
                        <a:rPr lang="en-US" sz="1400" dirty="0"/>
                        <a:t>Saturation attack).</a:t>
                      </a:r>
                      <a:endParaRPr lang="ru-RU" sz="1400" dirty="0"/>
                    </a:p>
                  </a:txBody>
                  <a:tcPr marL="144000" marR="108000" marT="72000" marB="7200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2F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/>
                        <a:t>Идеально подходит для отражения массированных атак благодаря быстрому переносу огня.</a:t>
                      </a:r>
                    </a:p>
                  </a:txBody>
                  <a:tcPr marL="144000" marR="108000" marT="72000" marB="7200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2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32504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74144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2D1A5C7-044D-4F57-8769-E92C3D93B1F2}"/>
              </a:ext>
            </a:extLst>
          </p:cNvPr>
          <p:cNvSpPr/>
          <p:nvPr/>
        </p:nvSpPr>
        <p:spPr>
          <a:xfrm>
            <a:off x="662055" y="1438020"/>
            <a:ext cx="4882437" cy="295720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A86C7066-5952-4A8F-AEA5-904F8742874D}"/>
              </a:ext>
            </a:extLst>
          </p:cNvPr>
          <p:cNvSpPr/>
          <p:nvPr/>
        </p:nvSpPr>
        <p:spPr>
          <a:xfrm>
            <a:off x="6518493" y="1438227"/>
            <a:ext cx="4882437" cy="295720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7E2017-3A98-497A-8260-1D58A17BD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Flexibility of Application: Modular Deployment Profiles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06E54D4-E903-478E-9A27-674F24C805D9}"/>
              </a:ext>
            </a:extLst>
          </p:cNvPr>
          <p:cNvSpPr/>
          <p:nvPr/>
        </p:nvSpPr>
        <p:spPr>
          <a:xfrm>
            <a:off x="371475" y="918369"/>
            <a:ext cx="112687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Adaptation to Specific Customer Tasks and Operational Scenarios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6882DC7-AA89-40EC-A624-03A9FD91AF80}"/>
              </a:ext>
            </a:extLst>
          </p:cNvPr>
          <p:cNvSpPr/>
          <p:nvPr/>
        </p:nvSpPr>
        <p:spPr>
          <a:xfrm>
            <a:off x="591311" y="4573021"/>
            <a:ext cx="4953181" cy="15183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ru-RU" sz="1600" dirty="0">
                <a:latin typeface="+mj-lt"/>
              </a:rPr>
              <a:t>Protection of Critical Infrastructure (Stationary Deployment)</a:t>
            </a:r>
            <a:br>
              <a:rPr lang="ru-RU" sz="1400" dirty="0"/>
            </a:br>
            <a:endParaRPr lang="ru-RU" sz="1400" dirty="0"/>
          </a:p>
          <a:p>
            <a:pPr marL="176213" lvl="0" indent="-176213">
              <a:spcAft>
                <a:spcPts val="400"/>
              </a:spcAft>
              <a:buSzPct val="80000"/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ru-RU" sz="1400" dirty="0"/>
              <a:t>Protection of airfields, power plants, and oil refining complexes.</a:t>
            </a:r>
          </a:p>
          <a:p>
            <a:pPr marL="176213" lvl="0" indent="-176213">
              <a:spcAft>
                <a:spcPts val="400"/>
              </a:spcAft>
              <a:buSzPct val="80000"/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ru-RU" sz="1400" dirty="0"/>
              <a:t>Constant standby powered by stationary electric grids for continuous protection.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E8389EF-FBAA-4475-9779-66A82FF1B00B}"/>
              </a:ext>
            </a:extLst>
          </p:cNvPr>
          <p:cNvSpPr/>
          <p:nvPr/>
        </p:nvSpPr>
        <p:spPr>
          <a:xfrm>
            <a:off x="6411042" y="4573021"/>
            <a:ext cx="4989888" cy="15183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ru-RU" sz="1600" dirty="0">
                <a:latin typeface="+mj-lt"/>
              </a:rPr>
              <a:t>Covering military groups (Mobile deployment)</a:t>
            </a:r>
            <a:br>
              <a:rPr lang="ru-RU" sz="1400" dirty="0"/>
            </a:br>
            <a:endParaRPr lang="ru-RU" sz="1400" dirty="0"/>
          </a:p>
          <a:p>
            <a:pPr marL="176213" lvl="0" indent="-176213">
              <a:spcAft>
                <a:spcPts val="400"/>
              </a:spcAft>
              <a:buSzPct val="80000"/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ru-RU" sz="1400" dirty="0"/>
              <a:t>Integration on high-mobility automotive chassis.</a:t>
            </a:r>
          </a:p>
          <a:p>
            <a:pPr marL="176213" lvl="0" indent="-176213">
              <a:spcAft>
                <a:spcPts val="400"/>
              </a:spcAft>
              <a:buSzPct val="80000"/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ru-RU" sz="1400" dirty="0"/>
              <a:t>Escort of convoys, protection of field headquarters and S-300 positions (as in the case of protecting Patriot batteries).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DD76939-74BE-46B9-BFCC-45DC643502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087" y="1963017"/>
            <a:ext cx="4473308" cy="210153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CB46F83-49A7-4DEE-947F-0755FF0A73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044" y="2346382"/>
            <a:ext cx="4285488" cy="176479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63CD03D-90AC-42C1-82BA-5BF018EA245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7582" y="1646724"/>
            <a:ext cx="4237771" cy="244935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700D36C-1D7F-4BD7-9B0C-E4EA3B7CCA2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35775" y="1615193"/>
            <a:ext cx="4237771" cy="2449354"/>
          </a:xfrm>
          <a:prstGeom prst="rect">
            <a:avLst/>
          </a:prstGeom>
        </p:spPr>
      </p:pic>
      <p:sp>
        <p:nvSpPr>
          <p:cNvPr id="20" name="Овал 19">
            <a:extLst>
              <a:ext uri="{FF2B5EF4-FFF2-40B4-BE49-F238E27FC236}">
                <a16:creationId xmlns:a16="http://schemas.microsoft.com/office/drawing/2014/main" id="{D6E5847A-BBCC-4E10-9522-9761EE822A61}"/>
              </a:ext>
            </a:extLst>
          </p:cNvPr>
          <p:cNvSpPr/>
          <p:nvPr/>
        </p:nvSpPr>
        <p:spPr>
          <a:xfrm>
            <a:off x="953289" y="3228778"/>
            <a:ext cx="4225158" cy="968540"/>
          </a:xfrm>
          <a:prstGeom prst="ellipse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  <a:alpha val="15000"/>
                </a:srgbClr>
              </a:gs>
              <a:gs pos="100000">
                <a:srgbClr val="00B050">
                  <a:shade val="100000"/>
                  <a:satMod val="115000"/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48A82A77-639A-43E2-98FD-9EC529B733AC}"/>
              </a:ext>
            </a:extLst>
          </p:cNvPr>
          <p:cNvSpPr/>
          <p:nvPr/>
        </p:nvSpPr>
        <p:spPr>
          <a:xfrm>
            <a:off x="6510890" y="3134185"/>
            <a:ext cx="4838954" cy="1046158"/>
          </a:xfrm>
          <a:prstGeom prst="ellipse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  <a:alpha val="15000"/>
                </a:srgbClr>
              </a:gs>
              <a:gs pos="100000">
                <a:srgbClr val="00B050">
                  <a:shade val="100000"/>
                  <a:satMod val="115000"/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1F641E92-F4EA-46CD-9AC8-2DECE76A9FC2}"/>
              </a:ext>
            </a:extLst>
          </p:cNvPr>
          <p:cNvGrpSpPr/>
          <p:nvPr/>
        </p:nvGrpSpPr>
        <p:grpSpPr>
          <a:xfrm>
            <a:off x="785565" y="1556447"/>
            <a:ext cx="4635417" cy="2720346"/>
            <a:chOff x="787187" y="1564536"/>
            <a:chExt cx="4635417" cy="2720346"/>
          </a:xfrm>
        </p:grpSpPr>
        <p:sp>
          <p:nvSpPr>
            <p:cNvPr id="13" name="Полилиния: фигура 12">
              <a:extLst>
                <a:ext uri="{FF2B5EF4-FFF2-40B4-BE49-F238E27FC236}">
                  <a16:creationId xmlns:a16="http://schemas.microsoft.com/office/drawing/2014/main" id="{3E0AEC6A-7658-43D7-A867-E71881CE4AB6}"/>
                </a:ext>
              </a:extLst>
            </p:cNvPr>
            <p:cNvSpPr/>
            <p:nvPr/>
          </p:nvSpPr>
          <p:spPr>
            <a:xfrm>
              <a:off x="5206604" y="1564536"/>
              <a:ext cx="216000" cy="216000"/>
            </a:xfrm>
            <a:custGeom>
              <a:avLst/>
              <a:gdLst>
                <a:gd name="connsiteX0" fmla="*/ 0 w 192024"/>
                <a:gd name="connsiteY0" fmla="*/ 0 h 210312"/>
                <a:gd name="connsiteX1" fmla="*/ 192024 w 192024"/>
                <a:gd name="connsiteY1" fmla="*/ 0 h 210312"/>
                <a:gd name="connsiteX2" fmla="*/ 192024 w 192024"/>
                <a:gd name="connsiteY2" fmla="*/ 210312 h 210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2024" h="210312">
                  <a:moveTo>
                    <a:pt x="0" y="0"/>
                  </a:moveTo>
                  <a:lnTo>
                    <a:pt x="192024" y="0"/>
                  </a:lnTo>
                  <a:lnTo>
                    <a:pt x="192024" y="210312"/>
                  </a:lnTo>
                </a:path>
              </a:pathLst>
            </a:cu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олилиния: фигура 13">
              <a:extLst>
                <a:ext uri="{FF2B5EF4-FFF2-40B4-BE49-F238E27FC236}">
                  <a16:creationId xmlns:a16="http://schemas.microsoft.com/office/drawing/2014/main" id="{38E7C44E-F78F-44AC-BAF4-2C7115808914}"/>
                </a:ext>
              </a:extLst>
            </p:cNvPr>
            <p:cNvSpPr/>
            <p:nvPr/>
          </p:nvSpPr>
          <p:spPr>
            <a:xfrm flipH="1" flipV="1">
              <a:off x="787187" y="4068882"/>
              <a:ext cx="216000" cy="216000"/>
            </a:xfrm>
            <a:custGeom>
              <a:avLst/>
              <a:gdLst>
                <a:gd name="connsiteX0" fmla="*/ 0 w 192024"/>
                <a:gd name="connsiteY0" fmla="*/ 0 h 210312"/>
                <a:gd name="connsiteX1" fmla="*/ 192024 w 192024"/>
                <a:gd name="connsiteY1" fmla="*/ 0 h 210312"/>
                <a:gd name="connsiteX2" fmla="*/ 192024 w 192024"/>
                <a:gd name="connsiteY2" fmla="*/ 210312 h 210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2024" h="210312">
                  <a:moveTo>
                    <a:pt x="0" y="0"/>
                  </a:moveTo>
                  <a:lnTo>
                    <a:pt x="192024" y="0"/>
                  </a:lnTo>
                  <a:lnTo>
                    <a:pt x="192024" y="210312"/>
                  </a:lnTo>
                </a:path>
              </a:pathLst>
            </a:cu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Полилиния: фигура 21">
              <a:extLst>
                <a:ext uri="{FF2B5EF4-FFF2-40B4-BE49-F238E27FC236}">
                  <a16:creationId xmlns:a16="http://schemas.microsoft.com/office/drawing/2014/main" id="{DF3F55F2-C978-4433-B100-8F8DB63934EB}"/>
                </a:ext>
              </a:extLst>
            </p:cNvPr>
            <p:cNvSpPr/>
            <p:nvPr/>
          </p:nvSpPr>
          <p:spPr>
            <a:xfrm flipV="1">
              <a:off x="5206604" y="4068882"/>
              <a:ext cx="216000" cy="216000"/>
            </a:xfrm>
            <a:custGeom>
              <a:avLst/>
              <a:gdLst>
                <a:gd name="connsiteX0" fmla="*/ 0 w 192024"/>
                <a:gd name="connsiteY0" fmla="*/ 0 h 210312"/>
                <a:gd name="connsiteX1" fmla="*/ 192024 w 192024"/>
                <a:gd name="connsiteY1" fmla="*/ 0 h 210312"/>
                <a:gd name="connsiteX2" fmla="*/ 192024 w 192024"/>
                <a:gd name="connsiteY2" fmla="*/ 210312 h 210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2024" h="210312">
                  <a:moveTo>
                    <a:pt x="0" y="0"/>
                  </a:moveTo>
                  <a:lnTo>
                    <a:pt x="192024" y="0"/>
                  </a:lnTo>
                  <a:lnTo>
                    <a:pt x="192024" y="210312"/>
                  </a:lnTo>
                </a:path>
              </a:pathLst>
            </a:cu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олилиния: фигура 22">
              <a:extLst>
                <a:ext uri="{FF2B5EF4-FFF2-40B4-BE49-F238E27FC236}">
                  <a16:creationId xmlns:a16="http://schemas.microsoft.com/office/drawing/2014/main" id="{026BB94D-3ABC-475E-99A6-C32BCC783F98}"/>
                </a:ext>
              </a:extLst>
            </p:cNvPr>
            <p:cNvSpPr/>
            <p:nvPr/>
          </p:nvSpPr>
          <p:spPr>
            <a:xfrm flipH="1">
              <a:off x="787187" y="1564536"/>
              <a:ext cx="216000" cy="216000"/>
            </a:xfrm>
            <a:custGeom>
              <a:avLst/>
              <a:gdLst>
                <a:gd name="connsiteX0" fmla="*/ 0 w 192024"/>
                <a:gd name="connsiteY0" fmla="*/ 0 h 210312"/>
                <a:gd name="connsiteX1" fmla="*/ 192024 w 192024"/>
                <a:gd name="connsiteY1" fmla="*/ 0 h 210312"/>
                <a:gd name="connsiteX2" fmla="*/ 192024 w 192024"/>
                <a:gd name="connsiteY2" fmla="*/ 210312 h 210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2024" h="210312">
                  <a:moveTo>
                    <a:pt x="0" y="0"/>
                  </a:moveTo>
                  <a:lnTo>
                    <a:pt x="192024" y="0"/>
                  </a:lnTo>
                  <a:lnTo>
                    <a:pt x="192024" y="210312"/>
                  </a:lnTo>
                </a:path>
              </a:pathLst>
            </a:cu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1982DBCE-DB97-4BC3-940B-997940E8EEA9}"/>
              </a:ext>
            </a:extLst>
          </p:cNvPr>
          <p:cNvGrpSpPr/>
          <p:nvPr/>
        </p:nvGrpSpPr>
        <p:grpSpPr>
          <a:xfrm>
            <a:off x="6636951" y="1556447"/>
            <a:ext cx="4635417" cy="2720346"/>
            <a:chOff x="787187" y="1564536"/>
            <a:chExt cx="4635417" cy="2720346"/>
          </a:xfrm>
        </p:grpSpPr>
        <p:sp>
          <p:nvSpPr>
            <p:cNvPr id="26" name="Полилиния: фигура 25">
              <a:extLst>
                <a:ext uri="{FF2B5EF4-FFF2-40B4-BE49-F238E27FC236}">
                  <a16:creationId xmlns:a16="http://schemas.microsoft.com/office/drawing/2014/main" id="{796548E6-8A5E-4A43-B999-658BCA3F1DA6}"/>
                </a:ext>
              </a:extLst>
            </p:cNvPr>
            <p:cNvSpPr/>
            <p:nvPr/>
          </p:nvSpPr>
          <p:spPr>
            <a:xfrm>
              <a:off x="5206604" y="1564536"/>
              <a:ext cx="216000" cy="216000"/>
            </a:xfrm>
            <a:custGeom>
              <a:avLst/>
              <a:gdLst>
                <a:gd name="connsiteX0" fmla="*/ 0 w 192024"/>
                <a:gd name="connsiteY0" fmla="*/ 0 h 210312"/>
                <a:gd name="connsiteX1" fmla="*/ 192024 w 192024"/>
                <a:gd name="connsiteY1" fmla="*/ 0 h 210312"/>
                <a:gd name="connsiteX2" fmla="*/ 192024 w 192024"/>
                <a:gd name="connsiteY2" fmla="*/ 210312 h 210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2024" h="210312">
                  <a:moveTo>
                    <a:pt x="0" y="0"/>
                  </a:moveTo>
                  <a:lnTo>
                    <a:pt x="192024" y="0"/>
                  </a:lnTo>
                  <a:lnTo>
                    <a:pt x="192024" y="210312"/>
                  </a:lnTo>
                </a:path>
              </a:pathLst>
            </a:cu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Полилиния: фигура 26">
              <a:extLst>
                <a:ext uri="{FF2B5EF4-FFF2-40B4-BE49-F238E27FC236}">
                  <a16:creationId xmlns:a16="http://schemas.microsoft.com/office/drawing/2014/main" id="{BBC38656-2BFB-4B0C-9741-11F1E7337290}"/>
                </a:ext>
              </a:extLst>
            </p:cNvPr>
            <p:cNvSpPr/>
            <p:nvPr/>
          </p:nvSpPr>
          <p:spPr>
            <a:xfrm flipH="1" flipV="1">
              <a:off x="787187" y="4068882"/>
              <a:ext cx="216000" cy="216000"/>
            </a:xfrm>
            <a:custGeom>
              <a:avLst/>
              <a:gdLst>
                <a:gd name="connsiteX0" fmla="*/ 0 w 192024"/>
                <a:gd name="connsiteY0" fmla="*/ 0 h 210312"/>
                <a:gd name="connsiteX1" fmla="*/ 192024 w 192024"/>
                <a:gd name="connsiteY1" fmla="*/ 0 h 210312"/>
                <a:gd name="connsiteX2" fmla="*/ 192024 w 192024"/>
                <a:gd name="connsiteY2" fmla="*/ 210312 h 210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2024" h="210312">
                  <a:moveTo>
                    <a:pt x="0" y="0"/>
                  </a:moveTo>
                  <a:lnTo>
                    <a:pt x="192024" y="0"/>
                  </a:lnTo>
                  <a:lnTo>
                    <a:pt x="192024" y="210312"/>
                  </a:lnTo>
                </a:path>
              </a:pathLst>
            </a:cu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олилиния: фигура 27">
              <a:extLst>
                <a:ext uri="{FF2B5EF4-FFF2-40B4-BE49-F238E27FC236}">
                  <a16:creationId xmlns:a16="http://schemas.microsoft.com/office/drawing/2014/main" id="{69E2A661-603F-4B0D-B6A0-BCE5C31AD0E0}"/>
                </a:ext>
              </a:extLst>
            </p:cNvPr>
            <p:cNvSpPr/>
            <p:nvPr/>
          </p:nvSpPr>
          <p:spPr>
            <a:xfrm flipV="1">
              <a:off x="5206604" y="4068882"/>
              <a:ext cx="216000" cy="216000"/>
            </a:xfrm>
            <a:custGeom>
              <a:avLst/>
              <a:gdLst>
                <a:gd name="connsiteX0" fmla="*/ 0 w 192024"/>
                <a:gd name="connsiteY0" fmla="*/ 0 h 210312"/>
                <a:gd name="connsiteX1" fmla="*/ 192024 w 192024"/>
                <a:gd name="connsiteY1" fmla="*/ 0 h 210312"/>
                <a:gd name="connsiteX2" fmla="*/ 192024 w 192024"/>
                <a:gd name="connsiteY2" fmla="*/ 210312 h 210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2024" h="210312">
                  <a:moveTo>
                    <a:pt x="0" y="0"/>
                  </a:moveTo>
                  <a:lnTo>
                    <a:pt x="192024" y="0"/>
                  </a:lnTo>
                  <a:lnTo>
                    <a:pt x="192024" y="210312"/>
                  </a:lnTo>
                </a:path>
              </a:pathLst>
            </a:cu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Полилиния: фигура 28">
              <a:extLst>
                <a:ext uri="{FF2B5EF4-FFF2-40B4-BE49-F238E27FC236}">
                  <a16:creationId xmlns:a16="http://schemas.microsoft.com/office/drawing/2014/main" id="{D559EB46-5887-4BBB-A5CB-D02909983560}"/>
                </a:ext>
              </a:extLst>
            </p:cNvPr>
            <p:cNvSpPr/>
            <p:nvPr/>
          </p:nvSpPr>
          <p:spPr>
            <a:xfrm flipH="1">
              <a:off x="787187" y="1564536"/>
              <a:ext cx="216000" cy="216000"/>
            </a:xfrm>
            <a:custGeom>
              <a:avLst/>
              <a:gdLst>
                <a:gd name="connsiteX0" fmla="*/ 0 w 192024"/>
                <a:gd name="connsiteY0" fmla="*/ 0 h 210312"/>
                <a:gd name="connsiteX1" fmla="*/ 192024 w 192024"/>
                <a:gd name="connsiteY1" fmla="*/ 0 h 210312"/>
                <a:gd name="connsiteX2" fmla="*/ 192024 w 192024"/>
                <a:gd name="connsiteY2" fmla="*/ 210312 h 210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2024" h="210312">
                  <a:moveTo>
                    <a:pt x="0" y="0"/>
                  </a:moveTo>
                  <a:lnTo>
                    <a:pt x="192024" y="0"/>
                  </a:lnTo>
                  <a:lnTo>
                    <a:pt x="192024" y="210312"/>
                  </a:lnTo>
                </a:path>
              </a:pathLst>
            </a:cu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7848204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r2.syntx.ai/user_8229996181380708785/generated/f8f46df3ce58da6bcefc2d85f9151d2a_fa1cda8f-d3e3-4404-b96c-13be591f448d.png">
            <a:extLst>
              <a:ext uri="{FF2B5EF4-FFF2-40B4-BE49-F238E27FC236}">
                <a16:creationId xmlns:a16="http://schemas.microsoft.com/office/drawing/2014/main" id="{41966487-F470-481E-9CE3-62F7CF3F0A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0" r="17341"/>
          <a:stretch/>
        </p:blipFill>
        <p:spPr bwMode="auto">
          <a:xfrm>
            <a:off x="613862" y="1784794"/>
            <a:ext cx="4863560" cy="403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BEDC1C-6DCF-4672-AA28-AE81B0B43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Global presence and export potential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E5E8C51-8478-4F52-9BBD-689B0BA9D50D}"/>
              </a:ext>
            </a:extLst>
          </p:cNvPr>
          <p:cNvSpPr/>
          <p:nvPr/>
        </p:nvSpPr>
        <p:spPr>
          <a:xfrm>
            <a:off x="371475" y="918369"/>
            <a:ext cx="112687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A sovereign solution successfully competing in the international arms market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B768A64B-7AFF-425E-8327-E587382EDC8B}"/>
              </a:ext>
            </a:extLst>
          </p:cNvPr>
          <p:cNvSpPr/>
          <p:nvPr/>
        </p:nvSpPr>
        <p:spPr>
          <a:xfrm>
            <a:off x="6268370" y="5046938"/>
            <a:ext cx="5196313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400" dirty="0">
                <a:latin typeface="+mj-lt"/>
              </a:rPr>
              <a:t>Status: A full-fledged sovereign solution for military and civilian tasks in airspace protection.</a:t>
            </a:r>
            <a:br>
              <a:rPr lang="ru-RU" sz="1400" dirty="0"/>
            </a:br>
            <a:endParaRPr lang="ru-RU" sz="1400" dirty="0"/>
          </a:p>
        </p:txBody>
      </p: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F6A29086-0809-43DF-84EA-18CD50682568}"/>
              </a:ext>
            </a:extLst>
          </p:cNvPr>
          <p:cNvGrpSpPr/>
          <p:nvPr/>
        </p:nvGrpSpPr>
        <p:grpSpPr>
          <a:xfrm>
            <a:off x="594983" y="1777599"/>
            <a:ext cx="4882438" cy="4035762"/>
            <a:chOff x="6703512" y="1465204"/>
            <a:chExt cx="4882438" cy="4035762"/>
          </a:xfrm>
        </p:grpSpPr>
        <p:sp>
          <p:nvSpPr>
            <p:cNvPr id="33" name="Прямоугольник 32">
              <a:extLst>
                <a:ext uri="{FF2B5EF4-FFF2-40B4-BE49-F238E27FC236}">
                  <a16:creationId xmlns:a16="http://schemas.microsoft.com/office/drawing/2014/main" id="{19FB43F5-A4B3-4E9B-84ED-A69C94F7A94F}"/>
                </a:ext>
              </a:extLst>
            </p:cNvPr>
            <p:cNvSpPr/>
            <p:nvPr/>
          </p:nvSpPr>
          <p:spPr>
            <a:xfrm>
              <a:off x="6703512" y="1465204"/>
              <a:ext cx="4882438" cy="4035762"/>
            </a:xfrm>
            <a:prstGeom prst="rect">
              <a:avLst/>
            </a:prstGeom>
            <a:noFill/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34" name="Группа 33">
              <a:extLst>
                <a:ext uri="{FF2B5EF4-FFF2-40B4-BE49-F238E27FC236}">
                  <a16:creationId xmlns:a16="http://schemas.microsoft.com/office/drawing/2014/main" id="{E095F887-9B4D-4A3F-8022-E6BC014A95CE}"/>
                </a:ext>
              </a:extLst>
            </p:cNvPr>
            <p:cNvGrpSpPr/>
            <p:nvPr/>
          </p:nvGrpSpPr>
          <p:grpSpPr>
            <a:xfrm>
              <a:off x="6820224" y="1584070"/>
              <a:ext cx="4657727" cy="3801053"/>
              <a:chOff x="6820224" y="1584070"/>
              <a:chExt cx="4657727" cy="3801053"/>
            </a:xfrm>
          </p:grpSpPr>
          <p:sp>
            <p:nvSpPr>
              <p:cNvPr id="35" name="Полилиния: фигура 34">
                <a:extLst>
                  <a:ext uri="{FF2B5EF4-FFF2-40B4-BE49-F238E27FC236}">
                    <a16:creationId xmlns:a16="http://schemas.microsoft.com/office/drawing/2014/main" id="{3E9E4AFB-801B-45AF-A3B5-BFD0EB32013C}"/>
                  </a:ext>
                </a:extLst>
              </p:cNvPr>
              <p:cNvSpPr/>
              <p:nvPr/>
            </p:nvSpPr>
            <p:spPr>
              <a:xfrm>
                <a:off x="11261951" y="1584070"/>
                <a:ext cx="216000" cy="216000"/>
              </a:xfrm>
              <a:custGeom>
                <a:avLst/>
                <a:gdLst>
                  <a:gd name="connsiteX0" fmla="*/ 0 w 192024"/>
                  <a:gd name="connsiteY0" fmla="*/ 0 h 210312"/>
                  <a:gd name="connsiteX1" fmla="*/ 192024 w 192024"/>
                  <a:gd name="connsiteY1" fmla="*/ 0 h 210312"/>
                  <a:gd name="connsiteX2" fmla="*/ 192024 w 192024"/>
                  <a:gd name="connsiteY2" fmla="*/ 210312 h 210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2024" h="210312">
                    <a:moveTo>
                      <a:pt x="0" y="0"/>
                    </a:moveTo>
                    <a:lnTo>
                      <a:pt x="192024" y="0"/>
                    </a:lnTo>
                    <a:lnTo>
                      <a:pt x="192024" y="210312"/>
                    </a:lnTo>
                  </a:path>
                </a:pathLst>
              </a:custGeom>
              <a:no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" name="Полилиния: фигура 35">
                <a:extLst>
                  <a:ext uri="{FF2B5EF4-FFF2-40B4-BE49-F238E27FC236}">
                    <a16:creationId xmlns:a16="http://schemas.microsoft.com/office/drawing/2014/main" id="{15F03022-2A36-44D8-B89C-BEF9F73084F2}"/>
                  </a:ext>
                </a:extLst>
              </p:cNvPr>
              <p:cNvSpPr/>
              <p:nvPr/>
            </p:nvSpPr>
            <p:spPr>
              <a:xfrm flipH="1" flipV="1">
                <a:off x="6820224" y="5169123"/>
                <a:ext cx="216000" cy="216000"/>
              </a:xfrm>
              <a:custGeom>
                <a:avLst/>
                <a:gdLst>
                  <a:gd name="connsiteX0" fmla="*/ 0 w 192024"/>
                  <a:gd name="connsiteY0" fmla="*/ 0 h 210312"/>
                  <a:gd name="connsiteX1" fmla="*/ 192024 w 192024"/>
                  <a:gd name="connsiteY1" fmla="*/ 0 h 210312"/>
                  <a:gd name="connsiteX2" fmla="*/ 192024 w 192024"/>
                  <a:gd name="connsiteY2" fmla="*/ 210312 h 210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2024" h="210312">
                    <a:moveTo>
                      <a:pt x="0" y="0"/>
                    </a:moveTo>
                    <a:lnTo>
                      <a:pt x="192024" y="0"/>
                    </a:lnTo>
                    <a:lnTo>
                      <a:pt x="192024" y="210312"/>
                    </a:lnTo>
                  </a:path>
                </a:pathLst>
              </a:custGeom>
              <a:no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" name="Полилиния: фигура 36">
                <a:extLst>
                  <a:ext uri="{FF2B5EF4-FFF2-40B4-BE49-F238E27FC236}">
                    <a16:creationId xmlns:a16="http://schemas.microsoft.com/office/drawing/2014/main" id="{AE8EE8B9-4826-45B6-9CD4-ADA97FB94F4E}"/>
                  </a:ext>
                </a:extLst>
              </p:cNvPr>
              <p:cNvSpPr/>
              <p:nvPr/>
            </p:nvSpPr>
            <p:spPr>
              <a:xfrm flipV="1">
                <a:off x="11261951" y="5169123"/>
                <a:ext cx="216000" cy="216000"/>
              </a:xfrm>
              <a:custGeom>
                <a:avLst/>
                <a:gdLst>
                  <a:gd name="connsiteX0" fmla="*/ 0 w 192024"/>
                  <a:gd name="connsiteY0" fmla="*/ 0 h 210312"/>
                  <a:gd name="connsiteX1" fmla="*/ 192024 w 192024"/>
                  <a:gd name="connsiteY1" fmla="*/ 0 h 210312"/>
                  <a:gd name="connsiteX2" fmla="*/ 192024 w 192024"/>
                  <a:gd name="connsiteY2" fmla="*/ 210312 h 210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2024" h="210312">
                    <a:moveTo>
                      <a:pt x="0" y="0"/>
                    </a:moveTo>
                    <a:lnTo>
                      <a:pt x="192024" y="0"/>
                    </a:lnTo>
                    <a:lnTo>
                      <a:pt x="192024" y="210312"/>
                    </a:lnTo>
                  </a:path>
                </a:pathLst>
              </a:custGeom>
              <a:no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" name="Полилиния: фигура 37">
                <a:extLst>
                  <a:ext uri="{FF2B5EF4-FFF2-40B4-BE49-F238E27FC236}">
                    <a16:creationId xmlns:a16="http://schemas.microsoft.com/office/drawing/2014/main" id="{8BFB3394-DB85-4965-AB26-CA1A07EAD5B6}"/>
                  </a:ext>
                </a:extLst>
              </p:cNvPr>
              <p:cNvSpPr/>
              <p:nvPr/>
            </p:nvSpPr>
            <p:spPr>
              <a:xfrm flipH="1">
                <a:off x="6820224" y="1588993"/>
                <a:ext cx="216000" cy="216000"/>
              </a:xfrm>
              <a:custGeom>
                <a:avLst/>
                <a:gdLst>
                  <a:gd name="connsiteX0" fmla="*/ 0 w 192024"/>
                  <a:gd name="connsiteY0" fmla="*/ 0 h 210312"/>
                  <a:gd name="connsiteX1" fmla="*/ 192024 w 192024"/>
                  <a:gd name="connsiteY1" fmla="*/ 0 h 210312"/>
                  <a:gd name="connsiteX2" fmla="*/ 192024 w 192024"/>
                  <a:gd name="connsiteY2" fmla="*/ 210312 h 210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2024" h="210312">
                    <a:moveTo>
                      <a:pt x="0" y="0"/>
                    </a:moveTo>
                    <a:lnTo>
                      <a:pt x="192024" y="0"/>
                    </a:lnTo>
                    <a:lnTo>
                      <a:pt x="192024" y="210312"/>
                    </a:lnTo>
                  </a:path>
                </a:pathLst>
              </a:custGeom>
              <a:no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A18CBF1E-F857-4819-A7F1-869587C0ACA4}"/>
              </a:ext>
            </a:extLst>
          </p:cNvPr>
          <p:cNvSpPr/>
          <p:nvPr/>
        </p:nvSpPr>
        <p:spPr>
          <a:xfrm>
            <a:off x="6264258" y="1897645"/>
            <a:ext cx="5263487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dirty="0">
                <a:solidFill>
                  <a:srgbClr val="000000"/>
                </a:solidFill>
                <a:latin typeface="Segoe UI Semibold"/>
              </a:rPr>
              <a:t>Export scale: The system is in service in approximately 20 countries in the Middle East, Central Asia, and Africa.</a:t>
            </a:r>
            <a:br>
              <a:rPr lang="ru-RU" sz="1400" dirty="0">
                <a:solidFill>
                  <a:srgbClr val="000000"/>
                </a:solidFill>
              </a:rPr>
            </a:br>
            <a:endParaRPr lang="ru-RU" sz="1400" dirty="0">
              <a:solidFill>
                <a:srgbClr val="000000"/>
              </a:solidFill>
            </a:endParaRPr>
          </a:p>
        </p:txBody>
      </p:sp>
      <p:grpSp>
        <p:nvGrpSpPr>
          <p:cNvPr id="86" name="Группа 85">
            <a:extLst>
              <a:ext uri="{FF2B5EF4-FFF2-40B4-BE49-F238E27FC236}">
                <a16:creationId xmlns:a16="http://schemas.microsoft.com/office/drawing/2014/main" id="{77AE83A7-B4EF-43E3-B41F-8F1DAFDEE362}"/>
              </a:ext>
            </a:extLst>
          </p:cNvPr>
          <p:cNvGrpSpPr/>
          <p:nvPr/>
        </p:nvGrpSpPr>
        <p:grpSpPr>
          <a:xfrm flipH="1" flipV="1">
            <a:off x="6103894" y="1791041"/>
            <a:ext cx="5583281" cy="4029515"/>
            <a:chOff x="6103894" y="1791041"/>
            <a:chExt cx="5274091" cy="3509653"/>
          </a:xfrm>
        </p:grpSpPr>
        <p:sp>
          <p:nvSpPr>
            <p:cNvPr id="85" name="Прямоугольник 84">
              <a:extLst>
                <a:ext uri="{FF2B5EF4-FFF2-40B4-BE49-F238E27FC236}">
                  <a16:creationId xmlns:a16="http://schemas.microsoft.com/office/drawing/2014/main" id="{6A665978-5BA7-4287-ACE5-8F921A3F5DF4}"/>
                </a:ext>
              </a:extLst>
            </p:cNvPr>
            <p:cNvSpPr/>
            <p:nvPr/>
          </p:nvSpPr>
          <p:spPr>
            <a:xfrm>
              <a:off x="6103894" y="1791041"/>
              <a:ext cx="5274091" cy="767774"/>
            </a:xfrm>
            <a:prstGeom prst="rect">
              <a:avLst/>
            </a:prstGeom>
            <a:noFill/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7" name="Прямоугольник 86">
              <a:extLst>
                <a:ext uri="{FF2B5EF4-FFF2-40B4-BE49-F238E27FC236}">
                  <a16:creationId xmlns:a16="http://schemas.microsoft.com/office/drawing/2014/main" id="{EF41A525-CCF1-4814-988E-9D1506098337}"/>
                </a:ext>
              </a:extLst>
            </p:cNvPr>
            <p:cNvSpPr/>
            <p:nvPr/>
          </p:nvSpPr>
          <p:spPr>
            <a:xfrm>
              <a:off x="6103894" y="2705001"/>
              <a:ext cx="5274091" cy="767774"/>
            </a:xfrm>
            <a:prstGeom prst="rect">
              <a:avLst/>
            </a:prstGeom>
            <a:noFill/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8" name="Прямоугольник 87">
              <a:extLst>
                <a:ext uri="{FF2B5EF4-FFF2-40B4-BE49-F238E27FC236}">
                  <a16:creationId xmlns:a16="http://schemas.microsoft.com/office/drawing/2014/main" id="{4F45D05D-B334-48EB-A1AA-9409AFB86981}"/>
                </a:ext>
              </a:extLst>
            </p:cNvPr>
            <p:cNvSpPr/>
            <p:nvPr/>
          </p:nvSpPr>
          <p:spPr>
            <a:xfrm>
              <a:off x="6103894" y="3618961"/>
              <a:ext cx="5274091" cy="767774"/>
            </a:xfrm>
            <a:prstGeom prst="rect">
              <a:avLst/>
            </a:prstGeom>
            <a:noFill/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9" name="Прямоугольник 88">
              <a:extLst>
                <a:ext uri="{FF2B5EF4-FFF2-40B4-BE49-F238E27FC236}">
                  <a16:creationId xmlns:a16="http://schemas.microsoft.com/office/drawing/2014/main" id="{0C99BFEF-964B-4779-A24C-6B2083BFE43E}"/>
                </a:ext>
              </a:extLst>
            </p:cNvPr>
            <p:cNvSpPr/>
            <p:nvPr/>
          </p:nvSpPr>
          <p:spPr>
            <a:xfrm>
              <a:off x="6103894" y="4532920"/>
              <a:ext cx="5274091" cy="767774"/>
            </a:xfrm>
            <a:prstGeom prst="rect">
              <a:avLst/>
            </a:prstGeom>
            <a:noFill/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91" name="Полилиния: фигура 90">
            <a:extLst>
              <a:ext uri="{FF2B5EF4-FFF2-40B4-BE49-F238E27FC236}">
                <a16:creationId xmlns:a16="http://schemas.microsoft.com/office/drawing/2014/main" id="{5EE9AD5C-D4A7-4363-9F7B-F31DAFCCAEB3}"/>
              </a:ext>
            </a:extLst>
          </p:cNvPr>
          <p:cNvSpPr/>
          <p:nvPr/>
        </p:nvSpPr>
        <p:spPr>
          <a:xfrm flipH="1">
            <a:off x="6219508" y="1896465"/>
            <a:ext cx="180000" cy="180000"/>
          </a:xfrm>
          <a:custGeom>
            <a:avLst/>
            <a:gdLst>
              <a:gd name="connsiteX0" fmla="*/ 0 w 192024"/>
              <a:gd name="connsiteY0" fmla="*/ 0 h 210312"/>
              <a:gd name="connsiteX1" fmla="*/ 192024 w 192024"/>
              <a:gd name="connsiteY1" fmla="*/ 0 h 210312"/>
              <a:gd name="connsiteX2" fmla="*/ 192024 w 192024"/>
              <a:gd name="connsiteY2" fmla="*/ 210312 h 210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2024" h="210312">
                <a:moveTo>
                  <a:pt x="0" y="0"/>
                </a:moveTo>
                <a:lnTo>
                  <a:pt x="192024" y="0"/>
                </a:lnTo>
                <a:lnTo>
                  <a:pt x="192024" y="210312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" name="Полилиния: фигура 91">
            <a:extLst>
              <a:ext uri="{FF2B5EF4-FFF2-40B4-BE49-F238E27FC236}">
                <a16:creationId xmlns:a16="http://schemas.microsoft.com/office/drawing/2014/main" id="{674D6F92-ADA7-49A3-AAC2-0930F4DF34AE}"/>
              </a:ext>
            </a:extLst>
          </p:cNvPr>
          <p:cNvSpPr/>
          <p:nvPr/>
        </p:nvSpPr>
        <p:spPr>
          <a:xfrm flipH="1">
            <a:off x="6219508" y="2958924"/>
            <a:ext cx="180000" cy="180000"/>
          </a:xfrm>
          <a:custGeom>
            <a:avLst/>
            <a:gdLst>
              <a:gd name="connsiteX0" fmla="*/ 0 w 192024"/>
              <a:gd name="connsiteY0" fmla="*/ 0 h 210312"/>
              <a:gd name="connsiteX1" fmla="*/ 192024 w 192024"/>
              <a:gd name="connsiteY1" fmla="*/ 0 h 210312"/>
              <a:gd name="connsiteX2" fmla="*/ 192024 w 192024"/>
              <a:gd name="connsiteY2" fmla="*/ 210312 h 210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2024" h="210312">
                <a:moveTo>
                  <a:pt x="0" y="0"/>
                </a:moveTo>
                <a:lnTo>
                  <a:pt x="192024" y="0"/>
                </a:lnTo>
                <a:lnTo>
                  <a:pt x="192024" y="210312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Полилиния: фигура 92">
            <a:extLst>
              <a:ext uri="{FF2B5EF4-FFF2-40B4-BE49-F238E27FC236}">
                <a16:creationId xmlns:a16="http://schemas.microsoft.com/office/drawing/2014/main" id="{E1E48A1E-09C5-4A01-9D9D-AF93CC0D0F58}"/>
              </a:ext>
            </a:extLst>
          </p:cNvPr>
          <p:cNvSpPr/>
          <p:nvPr/>
        </p:nvSpPr>
        <p:spPr>
          <a:xfrm flipH="1">
            <a:off x="6219508" y="4026765"/>
            <a:ext cx="180000" cy="180000"/>
          </a:xfrm>
          <a:custGeom>
            <a:avLst/>
            <a:gdLst>
              <a:gd name="connsiteX0" fmla="*/ 0 w 192024"/>
              <a:gd name="connsiteY0" fmla="*/ 0 h 210312"/>
              <a:gd name="connsiteX1" fmla="*/ 192024 w 192024"/>
              <a:gd name="connsiteY1" fmla="*/ 0 h 210312"/>
              <a:gd name="connsiteX2" fmla="*/ 192024 w 192024"/>
              <a:gd name="connsiteY2" fmla="*/ 210312 h 210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2024" h="210312">
                <a:moveTo>
                  <a:pt x="0" y="0"/>
                </a:moveTo>
                <a:lnTo>
                  <a:pt x="192024" y="0"/>
                </a:lnTo>
                <a:lnTo>
                  <a:pt x="192024" y="210312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4" name="Полилиния: фигура 93">
            <a:extLst>
              <a:ext uri="{FF2B5EF4-FFF2-40B4-BE49-F238E27FC236}">
                <a16:creationId xmlns:a16="http://schemas.microsoft.com/office/drawing/2014/main" id="{805C8268-4F3C-4506-BACE-7EA152B081AD}"/>
              </a:ext>
            </a:extLst>
          </p:cNvPr>
          <p:cNvSpPr/>
          <p:nvPr/>
        </p:nvSpPr>
        <p:spPr>
          <a:xfrm flipH="1">
            <a:off x="6219508" y="5046938"/>
            <a:ext cx="180000" cy="180000"/>
          </a:xfrm>
          <a:custGeom>
            <a:avLst/>
            <a:gdLst>
              <a:gd name="connsiteX0" fmla="*/ 0 w 192024"/>
              <a:gd name="connsiteY0" fmla="*/ 0 h 210312"/>
              <a:gd name="connsiteX1" fmla="*/ 192024 w 192024"/>
              <a:gd name="connsiteY1" fmla="*/ 0 h 210312"/>
              <a:gd name="connsiteX2" fmla="*/ 192024 w 192024"/>
              <a:gd name="connsiteY2" fmla="*/ 210312 h 210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2024" h="210312">
                <a:moveTo>
                  <a:pt x="0" y="0"/>
                </a:moveTo>
                <a:lnTo>
                  <a:pt x="192024" y="0"/>
                </a:lnTo>
                <a:lnTo>
                  <a:pt x="192024" y="210312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0" name="Прямоугольник 89">
            <a:extLst>
              <a:ext uri="{FF2B5EF4-FFF2-40B4-BE49-F238E27FC236}">
                <a16:creationId xmlns:a16="http://schemas.microsoft.com/office/drawing/2014/main" id="{BD6054C2-663E-41CD-BF11-647E528C4463}"/>
              </a:ext>
            </a:extLst>
          </p:cNvPr>
          <p:cNvSpPr/>
          <p:nvPr/>
        </p:nvSpPr>
        <p:spPr>
          <a:xfrm>
            <a:off x="6269930" y="2958924"/>
            <a:ext cx="5194753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dirty="0">
                <a:solidFill>
                  <a:srgbClr val="000000"/>
                </a:solidFill>
                <a:latin typeface="Segoe UI Semibold"/>
              </a:rPr>
              <a:t>Key partners: Saudi Arabia (proven combat use) and Oman (recent data on logistical deployment).</a:t>
            </a:r>
            <a:br>
              <a:rPr lang="ru-RU" sz="1400" dirty="0">
                <a:solidFill>
                  <a:srgbClr val="000000"/>
                </a:solidFill>
              </a:rPr>
            </a:br>
            <a:endParaRPr lang="ru-RU" sz="1400" dirty="0">
              <a:solidFill>
                <a:srgbClr val="000000"/>
              </a:solidFill>
            </a:endParaRPr>
          </a:p>
        </p:txBody>
      </p:sp>
      <p:sp>
        <p:nvSpPr>
          <p:cNvPr id="95" name="Прямоугольник 94">
            <a:extLst>
              <a:ext uri="{FF2B5EF4-FFF2-40B4-BE49-F238E27FC236}">
                <a16:creationId xmlns:a16="http://schemas.microsoft.com/office/drawing/2014/main" id="{33C9E9B4-A142-4C04-A70D-646330C3E2B1}"/>
              </a:ext>
            </a:extLst>
          </p:cNvPr>
          <p:cNvSpPr/>
          <p:nvPr/>
        </p:nvSpPr>
        <p:spPr>
          <a:xfrm>
            <a:off x="6262930" y="4026765"/>
            <a:ext cx="5107161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dirty="0">
                <a:solidFill>
                  <a:srgbClr val="000000"/>
                </a:solidFill>
                <a:latin typeface="Segoe UI Semibold"/>
              </a:rPr>
              <a:t>Market competition: CETC Sky Shield directly competes for contracts with Western defense giants such as Thales and Rheinmetall.</a:t>
            </a:r>
            <a:br>
              <a:rPr lang="ru-RU" sz="1400" dirty="0">
                <a:solidFill>
                  <a:srgbClr val="000000"/>
                </a:solidFill>
              </a:rPr>
            </a:br>
            <a:endParaRPr lang="ru-RU" sz="1400" dirty="0">
              <a:solidFill>
                <a:srgbClr val="000000"/>
              </a:solidFill>
            </a:endParaRPr>
          </a:p>
        </p:txBody>
      </p:sp>
      <p:sp>
        <p:nvSpPr>
          <p:cNvPr id="97" name="Полилиния: фигура 96">
            <a:extLst>
              <a:ext uri="{FF2B5EF4-FFF2-40B4-BE49-F238E27FC236}">
                <a16:creationId xmlns:a16="http://schemas.microsoft.com/office/drawing/2014/main" id="{123D1388-6916-42A3-97EF-8931933B94DF}"/>
              </a:ext>
            </a:extLst>
          </p:cNvPr>
          <p:cNvSpPr/>
          <p:nvPr/>
        </p:nvSpPr>
        <p:spPr>
          <a:xfrm flipV="1">
            <a:off x="11393566" y="2395933"/>
            <a:ext cx="180000" cy="180000"/>
          </a:xfrm>
          <a:custGeom>
            <a:avLst/>
            <a:gdLst>
              <a:gd name="connsiteX0" fmla="*/ 0 w 192024"/>
              <a:gd name="connsiteY0" fmla="*/ 0 h 210312"/>
              <a:gd name="connsiteX1" fmla="*/ 192024 w 192024"/>
              <a:gd name="connsiteY1" fmla="*/ 0 h 210312"/>
              <a:gd name="connsiteX2" fmla="*/ 192024 w 192024"/>
              <a:gd name="connsiteY2" fmla="*/ 210312 h 210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2024" h="210312">
                <a:moveTo>
                  <a:pt x="0" y="0"/>
                </a:moveTo>
                <a:lnTo>
                  <a:pt x="192024" y="0"/>
                </a:lnTo>
                <a:lnTo>
                  <a:pt x="192024" y="210312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8" name="Полилиния: фигура 97">
            <a:extLst>
              <a:ext uri="{FF2B5EF4-FFF2-40B4-BE49-F238E27FC236}">
                <a16:creationId xmlns:a16="http://schemas.microsoft.com/office/drawing/2014/main" id="{5E83690C-784C-4DFF-AD8F-94734E7D19EE}"/>
              </a:ext>
            </a:extLst>
          </p:cNvPr>
          <p:cNvSpPr/>
          <p:nvPr/>
        </p:nvSpPr>
        <p:spPr>
          <a:xfrm flipV="1">
            <a:off x="11393566" y="3429029"/>
            <a:ext cx="180000" cy="180000"/>
          </a:xfrm>
          <a:custGeom>
            <a:avLst/>
            <a:gdLst>
              <a:gd name="connsiteX0" fmla="*/ 0 w 192024"/>
              <a:gd name="connsiteY0" fmla="*/ 0 h 210312"/>
              <a:gd name="connsiteX1" fmla="*/ 192024 w 192024"/>
              <a:gd name="connsiteY1" fmla="*/ 0 h 210312"/>
              <a:gd name="connsiteX2" fmla="*/ 192024 w 192024"/>
              <a:gd name="connsiteY2" fmla="*/ 210312 h 210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2024" h="210312">
                <a:moveTo>
                  <a:pt x="0" y="0"/>
                </a:moveTo>
                <a:lnTo>
                  <a:pt x="192024" y="0"/>
                </a:lnTo>
                <a:lnTo>
                  <a:pt x="192024" y="210312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9" name="Полилиния: фигура 98">
            <a:extLst>
              <a:ext uri="{FF2B5EF4-FFF2-40B4-BE49-F238E27FC236}">
                <a16:creationId xmlns:a16="http://schemas.microsoft.com/office/drawing/2014/main" id="{94D4E99F-08FD-4D12-8B00-323BA52B980E}"/>
              </a:ext>
            </a:extLst>
          </p:cNvPr>
          <p:cNvSpPr/>
          <p:nvPr/>
        </p:nvSpPr>
        <p:spPr>
          <a:xfrm flipV="1">
            <a:off x="11393566" y="4465420"/>
            <a:ext cx="180000" cy="180000"/>
          </a:xfrm>
          <a:custGeom>
            <a:avLst/>
            <a:gdLst>
              <a:gd name="connsiteX0" fmla="*/ 0 w 192024"/>
              <a:gd name="connsiteY0" fmla="*/ 0 h 210312"/>
              <a:gd name="connsiteX1" fmla="*/ 192024 w 192024"/>
              <a:gd name="connsiteY1" fmla="*/ 0 h 210312"/>
              <a:gd name="connsiteX2" fmla="*/ 192024 w 192024"/>
              <a:gd name="connsiteY2" fmla="*/ 210312 h 210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2024" h="210312">
                <a:moveTo>
                  <a:pt x="0" y="0"/>
                </a:moveTo>
                <a:lnTo>
                  <a:pt x="192024" y="0"/>
                </a:lnTo>
                <a:lnTo>
                  <a:pt x="192024" y="210312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0" name="Полилиния: фигура 99">
            <a:extLst>
              <a:ext uri="{FF2B5EF4-FFF2-40B4-BE49-F238E27FC236}">
                <a16:creationId xmlns:a16="http://schemas.microsoft.com/office/drawing/2014/main" id="{AB29D2CA-AE60-431F-A79A-B167D7F01491}"/>
              </a:ext>
            </a:extLst>
          </p:cNvPr>
          <p:cNvSpPr/>
          <p:nvPr/>
        </p:nvSpPr>
        <p:spPr>
          <a:xfrm flipV="1">
            <a:off x="11393566" y="5543631"/>
            <a:ext cx="180000" cy="180000"/>
          </a:xfrm>
          <a:custGeom>
            <a:avLst/>
            <a:gdLst>
              <a:gd name="connsiteX0" fmla="*/ 0 w 192024"/>
              <a:gd name="connsiteY0" fmla="*/ 0 h 210312"/>
              <a:gd name="connsiteX1" fmla="*/ 192024 w 192024"/>
              <a:gd name="connsiteY1" fmla="*/ 0 h 210312"/>
              <a:gd name="connsiteX2" fmla="*/ 192024 w 192024"/>
              <a:gd name="connsiteY2" fmla="*/ 210312 h 210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2024" h="210312">
                <a:moveTo>
                  <a:pt x="0" y="0"/>
                </a:moveTo>
                <a:lnTo>
                  <a:pt x="192024" y="0"/>
                </a:lnTo>
                <a:lnTo>
                  <a:pt x="192024" y="210312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57B6F51B-7C7C-42C0-95FB-03FF26096259}"/>
              </a:ext>
            </a:extLst>
          </p:cNvPr>
          <p:cNvSpPr txBox="1"/>
          <p:nvPr/>
        </p:nvSpPr>
        <p:spPr>
          <a:xfrm>
            <a:off x="711695" y="2266976"/>
            <a:ext cx="17643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Saudi Arabia</a:t>
            </a:r>
          </a:p>
        </p:txBody>
      </p:sp>
      <p:cxnSp>
        <p:nvCxnSpPr>
          <p:cNvPr id="103" name="Прямая со стрелкой 102">
            <a:extLst>
              <a:ext uri="{FF2B5EF4-FFF2-40B4-BE49-F238E27FC236}">
                <a16:creationId xmlns:a16="http://schemas.microsoft.com/office/drawing/2014/main" id="{79689121-739F-4CE2-9CE1-A2B92710094A}"/>
              </a:ext>
            </a:extLst>
          </p:cNvPr>
          <p:cNvCxnSpPr>
            <a:stCxn id="96" idx="3"/>
          </p:cNvCxnSpPr>
          <p:nvPr/>
        </p:nvCxnSpPr>
        <p:spPr>
          <a:xfrm>
            <a:off x="2476024" y="2420865"/>
            <a:ext cx="1162258" cy="1215167"/>
          </a:xfrm>
          <a:prstGeom prst="straightConnector1">
            <a:avLst/>
          </a:prstGeom>
          <a:ln w="12700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Прямая со стрелкой 104">
            <a:extLst>
              <a:ext uri="{FF2B5EF4-FFF2-40B4-BE49-F238E27FC236}">
                <a16:creationId xmlns:a16="http://schemas.microsoft.com/office/drawing/2014/main" id="{92F1F206-42A3-4CF3-8B45-570BE37B6030}"/>
              </a:ext>
            </a:extLst>
          </p:cNvPr>
          <p:cNvCxnSpPr>
            <a:cxnSpLocks/>
          </p:cNvCxnSpPr>
          <p:nvPr/>
        </p:nvCxnSpPr>
        <p:spPr>
          <a:xfrm flipH="1" flipV="1">
            <a:off x="4157131" y="3917441"/>
            <a:ext cx="273202" cy="319923"/>
          </a:xfrm>
          <a:prstGeom prst="straightConnector1">
            <a:avLst/>
          </a:prstGeom>
          <a:ln w="12700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TextBox 106">
            <a:extLst>
              <a:ext uri="{FF2B5EF4-FFF2-40B4-BE49-F238E27FC236}">
                <a16:creationId xmlns:a16="http://schemas.microsoft.com/office/drawing/2014/main" id="{0BC30F48-9360-4915-B519-B1892FF9F703}"/>
              </a:ext>
            </a:extLst>
          </p:cNvPr>
          <p:cNvSpPr txBox="1"/>
          <p:nvPr/>
        </p:nvSpPr>
        <p:spPr>
          <a:xfrm>
            <a:off x="4293732" y="4237364"/>
            <a:ext cx="641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Oman</a:t>
            </a:r>
          </a:p>
        </p:txBody>
      </p:sp>
    </p:spTree>
    <p:extLst>
      <p:ext uri="{BB962C8B-B14F-4D97-AF65-F5344CB8AC3E}">
        <p14:creationId xmlns:p14="http://schemas.microsoft.com/office/powerpoint/2010/main" val="3003592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43BD83-9477-471C-9307-68F13448B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Evolution Based on Combat Experience: Adaptation Cycle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115E4590-A1D5-478F-BB42-95E2F737079B}"/>
              </a:ext>
            </a:extLst>
          </p:cNvPr>
          <p:cNvGrpSpPr/>
          <p:nvPr/>
        </p:nvGrpSpPr>
        <p:grpSpPr>
          <a:xfrm>
            <a:off x="4257766" y="1879728"/>
            <a:ext cx="3676468" cy="3542629"/>
            <a:chOff x="6591594" y="1349371"/>
            <a:chExt cx="5084892" cy="4796843"/>
          </a:xfrm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82324860-1EF2-4A8E-B39F-6BFE3A9885ED}"/>
                </a:ext>
              </a:extLst>
            </p:cNvPr>
            <p:cNvSpPr/>
            <p:nvPr/>
          </p:nvSpPr>
          <p:spPr>
            <a:xfrm>
              <a:off x="6744862" y="1490720"/>
              <a:ext cx="4778355" cy="449779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id="{B28CD69B-C304-4D9B-80FA-AF4FF4D2FCDE}"/>
                </a:ext>
              </a:extLst>
            </p:cNvPr>
            <p:cNvGrpSpPr/>
            <p:nvPr/>
          </p:nvGrpSpPr>
          <p:grpSpPr>
            <a:xfrm>
              <a:off x="6591594" y="1349371"/>
              <a:ext cx="5084892" cy="4796843"/>
              <a:chOff x="6591594" y="1349371"/>
              <a:chExt cx="5084892" cy="4796843"/>
            </a:xfrm>
          </p:grpSpPr>
          <p:sp>
            <p:nvSpPr>
              <p:cNvPr id="6" name="Полилиния: фигура 5">
                <a:extLst>
                  <a:ext uri="{FF2B5EF4-FFF2-40B4-BE49-F238E27FC236}">
                    <a16:creationId xmlns:a16="http://schemas.microsoft.com/office/drawing/2014/main" id="{4CC3D163-C202-4031-96AA-148FC4953B4A}"/>
                  </a:ext>
                </a:extLst>
              </p:cNvPr>
              <p:cNvSpPr/>
              <p:nvPr/>
            </p:nvSpPr>
            <p:spPr>
              <a:xfrm>
                <a:off x="11433235" y="1349371"/>
                <a:ext cx="243250" cy="243250"/>
              </a:xfrm>
              <a:custGeom>
                <a:avLst/>
                <a:gdLst>
                  <a:gd name="connsiteX0" fmla="*/ 0 w 192024"/>
                  <a:gd name="connsiteY0" fmla="*/ 0 h 210312"/>
                  <a:gd name="connsiteX1" fmla="*/ 192024 w 192024"/>
                  <a:gd name="connsiteY1" fmla="*/ 0 h 210312"/>
                  <a:gd name="connsiteX2" fmla="*/ 192024 w 192024"/>
                  <a:gd name="connsiteY2" fmla="*/ 210312 h 210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2024" h="210312">
                    <a:moveTo>
                      <a:pt x="0" y="0"/>
                    </a:moveTo>
                    <a:lnTo>
                      <a:pt x="192024" y="0"/>
                    </a:lnTo>
                    <a:lnTo>
                      <a:pt x="192024" y="210312"/>
                    </a:lnTo>
                  </a:path>
                </a:pathLst>
              </a:custGeom>
              <a:no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" name="Полилиния: фигура 6">
                <a:extLst>
                  <a:ext uri="{FF2B5EF4-FFF2-40B4-BE49-F238E27FC236}">
                    <a16:creationId xmlns:a16="http://schemas.microsoft.com/office/drawing/2014/main" id="{5236E046-0B50-4A3E-B979-310A88954E2E}"/>
                  </a:ext>
                </a:extLst>
              </p:cNvPr>
              <p:cNvSpPr/>
              <p:nvPr/>
            </p:nvSpPr>
            <p:spPr>
              <a:xfrm flipH="1" flipV="1">
                <a:off x="6600613" y="5902964"/>
                <a:ext cx="243250" cy="243250"/>
              </a:xfrm>
              <a:custGeom>
                <a:avLst/>
                <a:gdLst>
                  <a:gd name="connsiteX0" fmla="*/ 0 w 192024"/>
                  <a:gd name="connsiteY0" fmla="*/ 0 h 210312"/>
                  <a:gd name="connsiteX1" fmla="*/ 192024 w 192024"/>
                  <a:gd name="connsiteY1" fmla="*/ 0 h 210312"/>
                  <a:gd name="connsiteX2" fmla="*/ 192024 w 192024"/>
                  <a:gd name="connsiteY2" fmla="*/ 210312 h 210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2024" h="210312">
                    <a:moveTo>
                      <a:pt x="0" y="0"/>
                    </a:moveTo>
                    <a:lnTo>
                      <a:pt x="192024" y="0"/>
                    </a:lnTo>
                    <a:lnTo>
                      <a:pt x="192024" y="210312"/>
                    </a:lnTo>
                  </a:path>
                </a:pathLst>
              </a:custGeom>
              <a:no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" name="Полилиния: фигура 7">
                <a:extLst>
                  <a:ext uri="{FF2B5EF4-FFF2-40B4-BE49-F238E27FC236}">
                    <a16:creationId xmlns:a16="http://schemas.microsoft.com/office/drawing/2014/main" id="{405DB973-2B35-451B-9902-697875C55526}"/>
                  </a:ext>
                </a:extLst>
              </p:cNvPr>
              <p:cNvSpPr/>
              <p:nvPr/>
            </p:nvSpPr>
            <p:spPr>
              <a:xfrm flipV="1">
                <a:off x="11460486" y="5907556"/>
                <a:ext cx="216000" cy="215999"/>
              </a:xfrm>
              <a:custGeom>
                <a:avLst/>
                <a:gdLst>
                  <a:gd name="connsiteX0" fmla="*/ 0 w 192024"/>
                  <a:gd name="connsiteY0" fmla="*/ 0 h 210312"/>
                  <a:gd name="connsiteX1" fmla="*/ 192024 w 192024"/>
                  <a:gd name="connsiteY1" fmla="*/ 0 h 210312"/>
                  <a:gd name="connsiteX2" fmla="*/ 192024 w 192024"/>
                  <a:gd name="connsiteY2" fmla="*/ 210312 h 210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2024" h="210312">
                    <a:moveTo>
                      <a:pt x="0" y="0"/>
                    </a:moveTo>
                    <a:lnTo>
                      <a:pt x="192024" y="0"/>
                    </a:lnTo>
                    <a:lnTo>
                      <a:pt x="192024" y="210312"/>
                    </a:lnTo>
                  </a:path>
                </a:pathLst>
              </a:custGeom>
              <a:no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" name="Полилиния: фигура 8">
                <a:extLst>
                  <a:ext uri="{FF2B5EF4-FFF2-40B4-BE49-F238E27FC236}">
                    <a16:creationId xmlns:a16="http://schemas.microsoft.com/office/drawing/2014/main" id="{51A0296B-9BCF-4399-B845-D0C0E1777BBB}"/>
                  </a:ext>
                </a:extLst>
              </p:cNvPr>
              <p:cNvSpPr/>
              <p:nvPr/>
            </p:nvSpPr>
            <p:spPr>
              <a:xfrm flipH="1">
                <a:off x="6591594" y="1355676"/>
                <a:ext cx="243250" cy="243250"/>
              </a:xfrm>
              <a:custGeom>
                <a:avLst/>
                <a:gdLst>
                  <a:gd name="connsiteX0" fmla="*/ 0 w 192024"/>
                  <a:gd name="connsiteY0" fmla="*/ 0 h 210312"/>
                  <a:gd name="connsiteX1" fmla="*/ 192024 w 192024"/>
                  <a:gd name="connsiteY1" fmla="*/ 0 h 210312"/>
                  <a:gd name="connsiteX2" fmla="*/ 192024 w 192024"/>
                  <a:gd name="connsiteY2" fmla="*/ 210312 h 210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2024" h="210312">
                    <a:moveTo>
                      <a:pt x="0" y="0"/>
                    </a:moveTo>
                    <a:lnTo>
                      <a:pt x="192024" y="0"/>
                    </a:lnTo>
                    <a:lnTo>
                      <a:pt x="192024" y="210312"/>
                    </a:lnTo>
                  </a:path>
                </a:pathLst>
              </a:custGeom>
              <a:no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49A5BA3-201F-4773-8332-BA0E39E72E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453" y="2059376"/>
            <a:ext cx="2935638" cy="3183333"/>
          </a:xfrm>
          <a:prstGeom prst="rect">
            <a:avLst/>
          </a:prstGeom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324D136B-4EC2-4757-A2D6-EB5796E23A70}"/>
              </a:ext>
            </a:extLst>
          </p:cNvPr>
          <p:cNvGrpSpPr/>
          <p:nvPr/>
        </p:nvGrpSpPr>
        <p:grpSpPr>
          <a:xfrm>
            <a:off x="8284255" y="1984119"/>
            <a:ext cx="3402921" cy="1358171"/>
            <a:chOff x="8284253" y="1725564"/>
            <a:chExt cx="4662697" cy="2547959"/>
          </a:xfrm>
        </p:grpSpPr>
        <p:sp>
          <p:nvSpPr>
            <p:cNvPr id="11" name="Полилиния: фигура 10">
              <a:extLst>
                <a:ext uri="{FF2B5EF4-FFF2-40B4-BE49-F238E27FC236}">
                  <a16:creationId xmlns:a16="http://schemas.microsoft.com/office/drawing/2014/main" id="{D6ABE56E-AADC-44A1-9CD3-BDD0205B874E}"/>
                </a:ext>
              </a:extLst>
            </p:cNvPr>
            <p:cNvSpPr/>
            <p:nvPr/>
          </p:nvSpPr>
          <p:spPr>
            <a:xfrm>
              <a:off x="8284253" y="1725564"/>
              <a:ext cx="251198" cy="2547959"/>
            </a:xfrm>
            <a:custGeom>
              <a:avLst/>
              <a:gdLst>
                <a:gd name="connsiteX0" fmla="*/ 189186 w 195492"/>
                <a:gd name="connsiteY0" fmla="*/ 0 h 2333297"/>
                <a:gd name="connsiteX1" fmla="*/ 0 w 195492"/>
                <a:gd name="connsiteY1" fmla="*/ 0 h 2333297"/>
                <a:gd name="connsiteX2" fmla="*/ 0 w 195492"/>
                <a:gd name="connsiteY2" fmla="*/ 2333297 h 2333297"/>
                <a:gd name="connsiteX3" fmla="*/ 195492 w 195492"/>
                <a:gd name="connsiteY3" fmla="*/ 2333297 h 233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5492" h="2333297">
                  <a:moveTo>
                    <a:pt x="189186" y="0"/>
                  </a:moveTo>
                  <a:lnTo>
                    <a:pt x="0" y="0"/>
                  </a:lnTo>
                  <a:lnTo>
                    <a:pt x="0" y="2333297"/>
                  </a:lnTo>
                  <a:lnTo>
                    <a:pt x="195492" y="2333297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олилиния: фигура 11">
              <a:extLst>
                <a:ext uri="{FF2B5EF4-FFF2-40B4-BE49-F238E27FC236}">
                  <a16:creationId xmlns:a16="http://schemas.microsoft.com/office/drawing/2014/main" id="{12729B93-6538-42F8-A3D3-081CB05EAE8E}"/>
                </a:ext>
              </a:extLst>
            </p:cNvPr>
            <p:cNvSpPr/>
            <p:nvPr/>
          </p:nvSpPr>
          <p:spPr>
            <a:xfrm flipH="1">
              <a:off x="12695752" y="1725564"/>
              <a:ext cx="251198" cy="2547959"/>
            </a:xfrm>
            <a:custGeom>
              <a:avLst/>
              <a:gdLst>
                <a:gd name="connsiteX0" fmla="*/ 189186 w 195492"/>
                <a:gd name="connsiteY0" fmla="*/ 0 h 2333297"/>
                <a:gd name="connsiteX1" fmla="*/ 0 w 195492"/>
                <a:gd name="connsiteY1" fmla="*/ 0 h 2333297"/>
                <a:gd name="connsiteX2" fmla="*/ 0 w 195492"/>
                <a:gd name="connsiteY2" fmla="*/ 2333297 h 2333297"/>
                <a:gd name="connsiteX3" fmla="*/ 195492 w 195492"/>
                <a:gd name="connsiteY3" fmla="*/ 2333297 h 233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5492" h="2333297">
                  <a:moveTo>
                    <a:pt x="189186" y="0"/>
                  </a:moveTo>
                  <a:lnTo>
                    <a:pt x="0" y="0"/>
                  </a:lnTo>
                  <a:lnTo>
                    <a:pt x="0" y="2333297"/>
                  </a:lnTo>
                  <a:lnTo>
                    <a:pt x="195492" y="2333297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421C5D0A-A8FB-42E7-88BB-7176D9287D2F}"/>
              </a:ext>
            </a:extLst>
          </p:cNvPr>
          <p:cNvSpPr/>
          <p:nvPr/>
        </p:nvSpPr>
        <p:spPr>
          <a:xfrm>
            <a:off x="8395068" y="2059376"/>
            <a:ext cx="3225025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dirty="0">
                <a:latin typeface="+mj-lt"/>
              </a:rPr>
              <a:t>Field Data Experience in Desert Regions of the Middle East Revealed Critical Factors: The Impact of Fine Dust on Optics and Extreme Thermal Loads on Laser Systems.</a:t>
            </a:r>
            <a:br>
              <a:rPr lang="ru-RU" sz="1200" dirty="0"/>
            </a:br>
            <a:endParaRPr lang="ru-RU" sz="1200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E667136C-45CC-4A4C-8F6A-24F177199AFE}"/>
              </a:ext>
            </a:extLst>
          </p:cNvPr>
          <p:cNvSpPr/>
          <p:nvPr/>
        </p:nvSpPr>
        <p:spPr>
          <a:xfrm>
            <a:off x="371475" y="918369"/>
            <a:ext cx="112687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A Sovereign Solution, Successfully Competing in the International Arms Market</a:t>
            </a: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82DE59CF-E242-4563-AC38-ACB33AFCE41B}"/>
              </a:ext>
            </a:extLst>
          </p:cNvPr>
          <p:cNvGrpSpPr/>
          <p:nvPr/>
        </p:nvGrpSpPr>
        <p:grpSpPr>
          <a:xfrm>
            <a:off x="8284255" y="4308094"/>
            <a:ext cx="3402921" cy="997796"/>
            <a:chOff x="8284253" y="1725564"/>
            <a:chExt cx="4662697" cy="2547959"/>
          </a:xfrm>
        </p:grpSpPr>
        <p:sp>
          <p:nvSpPr>
            <p:cNvPr id="18" name="Полилиния: фигура 17">
              <a:extLst>
                <a:ext uri="{FF2B5EF4-FFF2-40B4-BE49-F238E27FC236}">
                  <a16:creationId xmlns:a16="http://schemas.microsoft.com/office/drawing/2014/main" id="{0EE1E4D0-3A16-4555-9D3F-FAD6A9EBE9D1}"/>
                </a:ext>
              </a:extLst>
            </p:cNvPr>
            <p:cNvSpPr/>
            <p:nvPr/>
          </p:nvSpPr>
          <p:spPr>
            <a:xfrm>
              <a:off x="8284253" y="1725564"/>
              <a:ext cx="251198" cy="2547959"/>
            </a:xfrm>
            <a:custGeom>
              <a:avLst/>
              <a:gdLst>
                <a:gd name="connsiteX0" fmla="*/ 189186 w 195492"/>
                <a:gd name="connsiteY0" fmla="*/ 0 h 2333297"/>
                <a:gd name="connsiteX1" fmla="*/ 0 w 195492"/>
                <a:gd name="connsiteY1" fmla="*/ 0 h 2333297"/>
                <a:gd name="connsiteX2" fmla="*/ 0 w 195492"/>
                <a:gd name="connsiteY2" fmla="*/ 2333297 h 2333297"/>
                <a:gd name="connsiteX3" fmla="*/ 195492 w 195492"/>
                <a:gd name="connsiteY3" fmla="*/ 2333297 h 233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5492" h="2333297">
                  <a:moveTo>
                    <a:pt x="189186" y="0"/>
                  </a:moveTo>
                  <a:lnTo>
                    <a:pt x="0" y="0"/>
                  </a:lnTo>
                  <a:lnTo>
                    <a:pt x="0" y="2333297"/>
                  </a:lnTo>
                  <a:lnTo>
                    <a:pt x="195492" y="2333297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Полилиния: фигура 18">
              <a:extLst>
                <a:ext uri="{FF2B5EF4-FFF2-40B4-BE49-F238E27FC236}">
                  <a16:creationId xmlns:a16="http://schemas.microsoft.com/office/drawing/2014/main" id="{ACE69AF2-C9C3-4586-86AC-F896805539CF}"/>
                </a:ext>
              </a:extLst>
            </p:cNvPr>
            <p:cNvSpPr/>
            <p:nvPr/>
          </p:nvSpPr>
          <p:spPr>
            <a:xfrm flipH="1">
              <a:off x="12695752" y="1725564"/>
              <a:ext cx="251198" cy="2547959"/>
            </a:xfrm>
            <a:custGeom>
              <a:avLst/>
              <a:gdLst>
                <a:gd name="connsiteX0" fmla="*/ 189186 w 195492"/>
                <a:gd name="connsiteY0" fmla="*/ 0 h 2333297"/>
                <a:gd name="connsiteX1" fmla="*/ 0 w 195492"/>
                <a:gd name="connsiteY1" fmla="*/ 0 h 2333297"/>
                <a:gd name="connsiteX2" fmla="*/ 0 w 195492"/>
                <a:gd name="connsiteY2" fmla="*/ 2333297 h 2333297"/>
                <a:gd name="connsiteX3" fmla="*/ 195492 w 195492"/>
                <a:gd name="connsiteY3" fmla="*/ 2333297 h 233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5492" h="2333297">
                  <a:moveTo>
                    <a:pt x="189186" y="0"/>
                  </a:moveTo>
                  <a:lnTo>
                    <a:pt x="0" y="0"/>
                  </a:lnTo>
                  <a:lnTo>
                    <a:pt x="0" y="2333297"/>
                  </a:lnTo>
                  <a:lnTo>
                    <a:pt x="195492" y="2333297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0212A32D-3286-440C-9763-EFE261503B95}"/>
              </a:ext>
            </a:extLst>
          </p:cNvPr>
          <p:cNvSpPr/>
          <p:nvPr/>
        </p:nvSpPr>
        <p:spPr>
          <a:xfrm>
            <a:off x="8395068" y="4383350"/>
            <a:ext cx="322502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dirty="0">
                <a:latin typeface="+mj-lt"/>
              </a:rPr>
              <a:t>Feedback Transmission of Operational Telemetry and Reports from Bases Back to Developers.</a:t>
            </a:r>
            <a:br>
              <a:rPr lang="ru-RU" sz="1200" dirty="0"/>
            </a:br>
            <a:br>
              <a:rPr lang="ru-RU" sz="1200" dirty="0"/>
            </a:br>
            <a:endParaRPr lang="ru-RU" sz="1200" dirty="0"/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FB16BD3E-666F-4C64-994A-A07F2C6424A0}"/>
              </a:ext>
            </a:extLst>
          </p:cNvPr>
          <p:cNvGrpSpPr/>
          <p:nvPr/>
        </p:nvGrpSpPr>
        <p:grpSpPr>
          <a:xfrm>
            <a:off x="571907" y="3139205"/>
            <a:ext cx="3402921" cy="1358171"/>
            <a:chOff x="8284253" y="1725564"/>
            <a:chExt cx="4662697" cy="2547959"/>
          </a:xfrm>
        </p:grpSpPr>
        <p:sp>
          <p:nvSpPr>
            <p:cNvPr id="22" name="Полилиния: фигура 21">
              <a:extLst>
                <a:ext uri="{FF2B5EF4-FFF2-40B4-BE49-F238E27FC236}">
                  <a16:creationId xmlns:a16="http://schemas.microsoft.com/office/drawing/2014/main" id="{A1169550-A533-47DA-990A-8BE731FE39A2}"/>
                </a:ext>
              </a:extLst>
            </p:cNvPr>
            <p:cNvSpPr/>
            <p:nvPr/>
          </p:nvSpPr>
          <p:spPr>
            <a:xfrm>
              <a:off x="8284253" y="1725564"/>
              <a:ext cx="251198" cy="2547959"/>
            </a:xfrm>
            <a:custGeom>
              <a:avLst/>
              <a:gdLst>
                <a:gd name="connsiteX0" fmla="*/ 189186 w 195492"/>
                <a:gd name="connsiteY0" fmla="*/ 0 h 2333297"/>
                <a:gd name="connsiteX1" fmla="*/ 0 w 195492"/>
                <a:gd name="connsiteY1" fmla="*/ 0 h 2333297"/>
                <a:gd name="connsiteX2" fmla="*/ 0 w 195492"/>
                <a:gd name="connsiteY2" fmla="*/ 2333297 h 2333297"/>
                <a:gd name="connsiteX3" fmla="*/ 195492 w 195492"/>
                <a:gd name="connsiteY3" fmla="*/ 2333297 h 233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5492" h="2333297">
                  <a:moveTo>
                    <a:pt x="189186" y="0"/>
                  </a:moveTo>
                  <a:lnTo>
                    <a:pt x="0" y="0"/>
                  </a:lnTo>
                  <a:lnTo>
                    <a:pt x="0" y="2333297"/>
                  </a:lnTo>
                  <a:lnTo>
                    <a:pt x="195492" y="2333297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олилиния: фигура 22">
              <a:extLst>
                <a:ext uri="{FF2B5EF4-FFF2-40B4-BE49-F238E27FC236}">
                  <a16:creationId xmlns:a16="http://schemas.microsoft.com/office/drawing/2014/main" id="{B8C286FB-AAF0-4CAC-B552-6EDD5D6825BF}"/>
                </a:ext>
              </a:extLst>
            </p:cNvPr>
            <p:cNvSpPr/>
            <p:nvPr/>
          </p:nvSpPr>
          <p:spPr>
            <a:xfrm flipH="1">
              <a:off x="12695752" y="1725564"/>
              <a:ext cx="251198" cy="2547959"/>
            </a:xfrm>
            <a:custGeom>
              <a:avLst/>
              <a:gdLst>
                <a:gd name="connsiteX0" fmla="*/ 189186 w 195492"/>
                <a:gd name="connsiteY0" fmla="*/ 0 h 2333297"/>
                <a:gd name="connsiteX1" fmla="*/ 0 w 195492"/>
                <a:gd name="connsiteY1" fmla="*/ 0 h 2333297"/>
                <a:gd name="connsiteX2" fmla="*/ 0 w 195492"/>
                <a:gd name="connsiteY2" fmla="*/ 2333297 h 2333297"/>
                <a:gd name="connsiteX3" fmla="*/ 195492 w 195492"/>
                <a:gd name="connsiteY3" fmla="*/ 2333297 h 233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5492" h="2333297">
                  <a:moveTo>
                    <a:pt x="189186" y="0"/>
                  </a:moveTo>
                  <a:lnTo>
                    <a:pt x="0" y="0"/>
                  </a:lnTo>
                  <a:lnTo>
                    <a:pt x="0" y="2333297"/>
                  </a:lnTo>
                  <a:lnTo>
                    <a:pt x="195492" y="2333297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852F69F5-B628-47E7-A57B-74159FD0819B}"/>
              </a:ext>
            </a:extLst>
          </p:cNvPr>
          <p:cNvSpPr/>
          <p:nvPr/>
        </p:nvSpPr>
        <p:spPr>
          <a:xfrm>
            <a:off x="682720" y="3214462"/>
            <a:ext cx="3225025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dirty="0">
                <a:latin typeface="+mj-lt"/>
              </a:rPr>
              <a:t>CETC Modernization Implementation of Hardware Improvements: Enhanced Thermal Protection, Upgraded Cooling Systems, and Protection of Optical Paths. The Sky Shield System is Constantly Evolving.</a:t>
            </a:r>
            <a:br>
              <a:rPr lang="ru-RU" sz="1200" dirty="0"/>
            </a:b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6336588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2D14C6-6669-4838-BDCF-A1D457F4E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Synthesis: Adaptive Asymmetry</a:t>
            </a: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2C150FF0-762B-4EB2-A878-DDD8E2F7BB58}"/>
              </a:ext>
            </a:extLst>
          </p:cNvPr>
          <p:cNvGrpSpPr/>
          <p:nvPr/>
        </p:nvGrpSpPr>
        <p:grpSpPr>
          <a:xfrm>
            <a:off x="506696" y="1785077"/>
            <a:ext cx="4128366" cy="4035762"/>
            <a:chOff x="6703512" y="1465204"/>
            <a:chExt cx="4128366" cy="4035762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4A7C9B0E-642E-423C-BA9B-10B4F49A1E32}"/>
                </a:ext>
              </a:extLst>
            </p:cNvPr>
            <p:cNvSpPr/>
            <p:nvPr/>
          </p:nvSpPr>
          <p:spPr>
            <a:xfrm>
              <a:off x="6703512" y="1465204"/>
              <a:ext cx="4128366" cy="4035762"/>
            </a:xfrm>
            <a:prstGeom prst="rect">
              <a:avLst/>
            </a:prstGeom>
            <a:noFill/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50D5A925-4A1C-431A-B2EE-9EB5512A3DBB}"/>
                </a:ext>
              </a:extLst>
            </p:cNvPr>
            <p:cNvGrpSpPr/>
            <p:nvPr/>
          </p:nvGrpSpPr>
          <p:grpSpPr>
            <a:xfrm>
              <a:off x="6820224" y="1584070"/>
              <a:ext cx="3865458" cy="3801053"/>
              <a:chOff x="6820224" y="1584070"/>
              <a:chExt cx="3865458" cy="3801053"/>
            </a:xfrm>
          </p:grpSpPr>
          <p:sp>
            <p:nvSpPr>
              <p:cNvPr id="17" name="Полилиния: фигура 16">
                <a:extLst>
                  <a:ext uri="{FF2B5EF4-FFF2-40B4-BE49-F238E27FC236}">
                    <a16:creationId xmlns:a16="http://schemas.microsoft.com/office/drawing/2014/main" id="{196AE539-F280-44EE-89E6-744198095379}"/>
                  </a:ext>
                </a:extLst>
              </p:cNvPr>
              <p:cNvSpPr/>
              <p:nvPr/>
            </p:nvSpPr>
            <p:spPr>
              <a:xfrm>
                <a:off x="10469682" y="1584070"/>
                <a:ext cx="216000" cy="216000"/>
              </a:xfrm>
              <a:custGeom>
                <a:avLst/>
                <a:gdLst>
                  <a:gd name="connsiteX0" fmla="*/ 0 w 192024"/>
                  <a:gd name="connsiteY0" fmla="*/ 0 h 210312"/>
                  <a:gd name="connsiteX1" fmla="*/ 192024 w 192024"/>
                  <a:gd name="connsiteY1" fmla="*/ 0 h 210312"/>
                  <a:gd name="connsiteX2" fmla="*/ 192024 w 192024"/>
                  <a:gd name="connsiteY2" fmla="*/ 210312 h 210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2024" h="210312">
                    <a:moveTo>
                      <a:pt x="0" y="0"/>
                    </a:moveTo>
                    <a:lnTo>
                      <a:pt x="192024" y="0"/>
                    </a:lnTo>
                    <a:lnTo>
                      <a:pt x="192024" y="210312"/>
                    </a:lnTo>
                  </a:path>
                </a:pathLst>
              </a:custGeom>
              <a:no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" name="Полилиния: фигура 17">
                <a:extLst>
                  <a:ext uri="{FF2B5EF4-FFF2-40B4-BE49-F238E27FC236}">
                    <a16:creationId xmlns:a16="http://schemas.microsoft.com/office/drawing/2014/main" id="{D506054E-72D9-43C3-A228-760C130EEC6E}"/>
                  </a:ext>
                </a:extLst>
              </p:cNvPr>
              <p:cNvSpPr/>
              <p:nvPr/>
            </p:nvSpPr>
            <p:spPr>
              <a:xfrm flipH="1" flipV="1">
                <a:off x="6820224" y="5169123"/>
                <a:ext cx="216000" cy="216000"/>
              </a:xfrm>
              <a:custGeom>
                <a:avLst/>
                <a:gdLst>
                  <a:gd name="connsiteX0" fmla="*/ 0 w 192024"/>
                  <a:gd name="connsiteY0" fmla="*/ 0 h 210312"/>
                  <a:gd name="connsiteX1" fmla="*/ 192024 w 192024"/>
                  <a:gd name="connsiteY1" fmla="*/ 0 h 210312"/>
                  <a:gd name="connsiteX2" fmla="*/ 192024 w 192024"/>
                  <a:gd name="connsiteY2" fmla="*/ 210312 h 210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2024" h="210312">
                    <a:moveTo>
                      <a:pt x="0" y="0"/>
                    </a:moveTo>
                    <a:lnTo>
                      <a:pt x="192024" y="0"/>
                    </a:lnTo>
                    <a:lnTo>
                      <a:pt x="192024" y="210312"/>
                    </a:lnTo>
                  </a:path>
                </a:pathLst>
              </a:custGeom>
              <a:no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" name="Полилиния: фигура 18">
                <a:extLst>
                  <a:ext uri="{FF2B5EF4-FFF2-40B4-BE49-F238E27FC236}">
                    <a16:creationId xmlns:a16="http://schemas.microsoft.com/office/drawing/2014/main" id="{B3BCA1B5-BD82-43B6-BE80-1951B19D3545}"/>
                  </a:ext>
                </a:extLst>
              </p:cNvPr>
              <p:cNvSpPr/>
              <p:nvPr/>
            </p:nvSpPr>
            <p:spPr>
              <a:xfrm flipV="1">
                <a:off x="10469682" y="5169123"/>
                <a:ext cx="216000" cy="216000"/>
              </a:xfrm>
              <a:custGeom>
                <a:avLst/>
                <a:gdLst>
                  <a:gd name="connsiteX0" fmla="*/ 0 w 192024"/>
                  <a:gd name="connsiteY0" fmla="*/ 0 h 210312"/>
                  <a:gd name="connsiteX1" fmla="*/ 192024 w 192024"/>
                  <a:gd name="connsiteY1" fmla="*/ 0 h 210312"/>
                  <a:gd name="connsiteX2" fmla="*/ 192024 w 192024"/>
                  <a:gd name="connsiteY2" fmla="*/ 210312 h 210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2024" h="210312">
                    <a:moveTo>
                      <a:pt x="0" y="0"/>
                    </a:moveTo>
                    <a:lnTo>
                      <a:pt x="192024" y="0"/>
                    </a:lnTo>
                    <a:lnTo>
                      <a:pt x="192024" y="210312"/>
                    </a:lnTo>
                  </a:path>
                </a:pathLst>
              </a:custGeom>
              <a:no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" name="Полилиния: фигура 19">
                <a:extLst>
                  <a:ext uri="{FF2B5EF4-FFF2-40B4-BE49-F238E27FC236}">
                    <a16:creationId xmlns:a16="http://schemas.microsoft.com/office/drawing/2014/main" id="{93D96354-15BF-40C9-A3A3-7EEBDF174AF0}"/>
                  </a:ext>
                </a:extLst>
              </p:cNvPr>
              <p:cNvSpPr/>
              <p:nvPr/>
            </p:nvSpPr>
            <p:spPr>
              <a:xfrm flipH="1">
                <a:off x="6820224" y="1588993"/>
                <a:ext cx="216000" cy="216000"/>
              </a:xfrm>
              <a:custGeom>
                <a:avLst/>
                <a:gdLst>
                  <a:gd name="connsiteX0" fmla="*/ 0 w 192024"/>
                  <a:gd name="connsiteY0" fmla="*/ 0 h 210312"/>
                  <a:gd name="connsiteX1" fmla="*/ 192024 w 192024"/>
                  <a:gd name="connsiteY1" fmla="*/ 0 h 210312"/>
                  <a:gd name="connsiteX2" fmla="*/ 192024 w 192024"/>
                  <a:gd name="connsiteY2" fmla="*/ 210312 h 210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2024" h="210312">
                    <a:moveTo>
                      <a:pt x="0" y="0"/>
                    </a:moveTo>
                    <a:lnTo>
                      <a:pt x="192024" y="0"/>
                    </a:lnTo>
                    <a:lnTo>
                      <a:pt x="192024" y="210312"/>
                    </a:lnTo>
                  </a:path>
                </a:pathLst>
              </a:custGeom>
              <a:no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F9FF327A-9907-4A81-A75D-0AAB58E7A007}"/>
              </a:ext>
            </a:extLst>
          </p:cNvPr>
          <p:cNvSpPr/>
          <p:nvPr/>
        </p:nvSpPr>
        <p:spPr>
          <a:xfrm>
            <a:off x="371475" y="918369"/>
            <a:ext cx="11268770" cy="324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  <a:spcAft>
                <a:spcPts val="0"/>
              </a:spcAft>
            </a:pPr>
            <a:r>
              <a:rPr lang="ru-RU" sz="1600" dirty="0"/>
              <a:t>Transformation of the Economic Imbalance of Modern Warfare</a:t>
            </a:r>
          </a:p>
        </p:txBody>
      </p: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8072E032-8281-4962-BA88-AC73293F7632}"/>
              </a:ext>
            </a:extLst>
          </p:cNvPr>
          <p:cNvGrpSpPr/>
          <p:nvPr/>
        </p:nvGrpSpPr>
        <p:grpSpPr>
          <a:xfrm>
            <a:off x="5083277" y="2395500"/>
            <a:ext cx="2025446" cy="2717062"/>
            <a:chOff x="5154716" y="2118027"/>
            <a:chExt cx="2025446" cy="2717062"/>
          </a:xfrm>
        </p:grpSpPr>
        <p:grpSp>
          <p:nvGrpSpPr>
            <p:cNvPr id="7" name="Рисунок 5">
              <a:extLst>
                <a:ext uri="{FF2B5EF4-FFF2-40B4-BE49-F238E27FC236}">
                  <a16:creationId xmlns:a16="http://schemas.microsoft.com/office/drawing/2014/main" id="{D219F929-568B-416F-908B-609792366F7E}"/>
                </a:ext>
              </a:extLst>
            </p:cNvPr>
            <p:cNvGrpSpPr/>
            <p:nvPr/>
          </p:nvGrpSpPr>
          <p:grpSpPr>
            <a:xfrm>
              <a:off x="5832984" y="2981528"/>
              <a:ext cx="668911" cy="657153"/>
              <a:chOff x="3650428" y="1024647"/>
              <a:chExt cx="4886344" cy="4800451"/>
            </a:xfrm>
            <a:solidFill>
              <a:schemeClr val="tx1"/>
            </a:solidFill>
          </p:grpSpPr>
          <p:sp>
            <p:nvSpPr>
              <p:cNvPr id="8" name="Полилиния: фигура 7">
                <a:extLst>
                  <a:ext uri="{FF2B5EF4-FFF2-40B4-BE49-F238E27FC236}">
                    <a16:creationId xmlns:a16="http://schemas.microsoft.com/office/drawing/2014/main" id="{E608B09F-DCAF-420C-94E2-26F4D2880300}"/>
                  </a:ext>
                </a:extLst>
              </p:cNvPr>
              <p:cNvSpPr/>
              <p:nvPr/>
            </p:nvSpPr>
            <p:spPr>
              <a:xfrm>
                <a:off x="4786131" y="2136252"/>
                <a:ext cx="2624501" cy="2576783"/>
              </a:xfrm>
              <a:custGeom>
                <a:avLst/>
                <a:gdLst>
                  <a:gd name="connsiteX0" fmla="*/ 2622110 w 2624500"/>
                  <a:gd name="connsiteY0" fmla="*/ 7172 h 2576782"/>
                  <a:gd name="connsiteX1" fmla="*/ 7172 w 2624500"/>
                  <a:gd name="connsiteY1" fmla="*/ 7172 h 2576782"/>
                  <a:gd name="connsiteX2" fmla="*/ 7172 w 2624500"/>
                  <a:gd name="connsiteY2" fmla="*/ 2574860 h 2576782"/>
                  <a:gd name="connsiteX3" fmla="*/ 2622110 w 2624500"/>
                  <a:gd name="connsiteY3" fmla="*/ 2574860 h 2576782"/>
                  <a:gd name="connsiteX4" fmla="*/ 2335801 w 2624500"/>
                  <a:gd name="connsiteY4" fmla="*/ 2288550 h 2576782"/>
                  <a:gd name="connsiteX5" fmla="*/ 293481 w 2624500"/>
                  <a:gd name="connsiteY5" fmla="*/ 2288550 h 2576782"/>
                  <a:gd name="connsiteX6" fmla="*/ 293481 w 2624500"/>
                  <a:gd name="connsiteY6" fmla="*/ 293481 h 2576782"/>
                  <a:gd name="connsiteX7" fmla="*/ 2335801 w 2624500"/>
                  <a:gd name="connsiteY7" fmla="*/ 293481 h 2576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624500" h="2576782">
                    <a:moveTo>
                      <a:pt x="2622110" y="7172"/>
                    </a:moveTo>
                    <a:lnTo>
                      <a:pt x="7172" y="7172"/>
                    </a:lnTo>
                    <a:lnTo>
                      <a:pt x="7172" y="2574860"/>
                    </a:lnTo>
                    <a:lnTo>
                      <a:pt x="2622110" y="2574860"/>
                    </a:lnTo>
                    <a:close/>
                    <a:moveTo>
                      <a:pt x="2335801" y="2288550"/>
                    </a:moveTo>
                    <a:lnTo>
                      <a:pt x="293481" y="2288550"/>
                    </a:lnTo>
                    <a:lnTo>
                      <a:pt x="293481" y="293481"/>
                    </a:lnTo>
                    <a:lnTo>
                      <a:pt x="2335801" y="293481"/>
                    </a:lnTo>
                    <a:close/>
                  </a:path>
                </a:pathLst>
              </a:custGeom>
              <a:grpFill/>
              <a:ln w="95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" name="Полилиния: фигура 10">
                <a:extLst>
                  <a:ext uri="{FF2B5EF4-FFF2-40B4-BE49-F238E27FC236}">
                    <a16:creationId xmlns:a16="http://schemas.microsoft.com/office/drawing/2014/main" id="{86B43B04-ABD3-40A3-A78C-39D2D7BCE8A8}"/>
                  </a:ext>
                </a:extLst>
              </p:cNvPr>
              <p:cNvSpPr/>
              <p:nvPr/>
            </p:nvSpPr>
            <p:spPr>
              <a:xfrm>
                <a:off x="3650428" y="1024647"/>
                <a:ext cx="4886344" cy="4800451"/>
              </a:xfrm>
              <a:custGeom>
                <a:avLst/>
                <a:gdLst>
                  <a:gd name="connsiteX0" fmla="*/ 4880517 w 4886343"/>
                  <a:gd name="connsiteY0" fmla="*/ 1176497 h 4800450"/>
                  <a:gd name="connsiteX1" fmla="*/ 4880517 w 4886343"/>
                  <a:gd name="connsiteY1" fmla="*/ 890188 h 4800450"/>
                  <a:gd name="connsiteX2" fmla="*/ 4304540 w 4886343"/>
                  <a:gd name="connsiteY2" fmla="*/ 890188 h 4800450"/>
                  <a:gd name="connsiteX3" fmla="*/ 4304540 w 4886343"/>
                  <a:gd name="connsiteY3" fmla="*/ 583140 h 4800450"/>
                  <a:gd name="connsiteX4" fmla="*/ 3962782 w 4886343"/>
                  <a:gd name="connsiteY4" fmla="*/ 583140 h 4800450"/>
                  <a:gd name="connsiteX5" fmla="*/ 3962782 w 4886343"/>
                  <a:gd name="connsiteY5" fmla="*/ 7172 h 4800450"/>
                  <a:gd name="connsiteX6" fmla="*/ 3676472 w 4886343"/>
                  <a:gd name="connsiteY6" fmla="*/ 7172 h 4800450"/>
                  <a:gd name="connsiteX7" fmla="*/ 3676472 w 4886343"/>
                  <a:gd name="connsiteY7" fmla="*/ 583140 h 4800450"/>
                  <a:gd name="connsiteX8" fmla="*/ 3278140 w 4886343"/>
                  <a:gd name="connsiteY8" fmla="*/ 583140 h 4800450"/>
                  <a:gd name="connsiteX9" fmla="*/ 3278140 w 4886343"/>
                  <a:gd name="connsiteY9" fmla="*/ 7172 h 4800450"/>
                  <a:gd name="connsiteX10" fmla="*/ 2991831 w 4886343"/>
                  <a:gd name="connsiteY10" fmla="*/ 7172 h 4800450"/>
                  <a:gd name="connsiteX11" fmla="*/ 2991831 w 4886343"/>
                  <a:gd name="connsiteY11" fmla="*/ 583140 h 4800450"/>
                  <a:gd name="connsiteX12" fmla="*/ 2593498 w 4886343"/>
                  <a:gd name="connsiteY12" fmla="*/ 583140 h 4800450"/>
                  <a:gd name="connsiteX13" fmla="*/ 2593498 w 4886343"/>
                  <a:gd name="connsiteY13" fmla="*/ 7172 h 4800450"/>
                  <a:gd name="connsiteX14" fmla="*/ 2307189 w 4886343"/>
                  <a:gd name="connsiteY14" fmla="*/ 7172 h 4800450"/>
                  <a:gd name="connsiteX15" fmla="*/ 2307189 w 4886343"/>
                  <a:gd name="connsiteY15" fmla="*/ 583140 h 4800450"/>
                  <a:gd name="connsiteX16" fmla="*/ 1908857 w 4886343"/>
                  <a:gd name="connsiteY16" fmla="*/ 583140 h 4800450"/>
                  <a:gd name="connsiteX17" fmla="*/ 1908857 w 4886343"/>
                  <a:gd name="connsiteY17" fmla="*/ 7172 h 4800450"/>
                  <a:gd name="connsiteX18" fmla="*/ 1622547 w 4886343"/>
                  <a:gd name="connsiteY18" fmla="*/ 7172 h 4800450"/>
                  <a:gd name="connsiteX19" fmla="*/ 1622547 w 4886343"/>
                  <a:gd name="connsiteY19" fmla="*/ 583140 h 4800450"/>
                  <a:gd name="connsiteX20" fmla="*/ 1224215 w 4886343"/>
                  <a:gd name="connsiteY20" fmla="*/ 583140 h 4800450"/>
                  <a:gd name="connsiteX21" fmla="*/ 1224215 w 4886343"/>
                  <a:gd name="connsiteY21" fmla="*/ 7172 h 4800450"/>
                  <a:gd name="connsiteX22" fmla="*/ 937906 w 4886343"/>
                  <a:gd name="connsiteY22" fmla="*/ 7172 h 4800450"/>
                  <a:gd name="connsiteX23" fmla="*/ 937906 w 4886343"/>
                  <a:gd name="connsiteY23" fmla="*/ 583140 h 4800450"/>
                  <a:gd name="connsiteX24" fmla="*/ 596148 w 4886343"/>
                  <a:gd name="connsiteY24" fmla="*/ 583140 h 4800450"/>
                  <a:gd name="connsiteX25" fmla="*/ 596148 w 4886343"/>
                  <a:gd name="connsiteY25" fmla="*/ 890188 h 4800450"/>
                  <a:gd name="connsiteX26" fmla="*/ 7172 w 4886343"/>
                  <a:gd name="connsiteY26" fmla="*/ 890188 h 4800450"/>
                  <a:gd name="connsiteX27" fmla="*/ 7172 w 4886343"/>
                  <a:gd name="connsiteY27" fmla="*/ 1176497 h 4800450"/>
                  <a:gd name="connsiteX28" fmla="*/ 596148 w 4886343"/>
                  <a:gd name="connsiteY28" fmla="*/ 1176497 h 4800450"/>
                  <a:gd name="connsiteX29" fmla="*/ 596148 w 4886343"/>
                  <a:gd name="connsiteY29" fmla="*/ 1574820 h 4800450"/>
                  <a:gd name="connsiteX30" fmla="*/ 7172 w 4886343"/>
                  <a:gd name="connsiteY30" fmla="*/ 1574820 h 4800450"/>
                  <a:gd name="connsiteX31" fmla="*/ 7172 w 4886343"/>
                  <a:gd name="connsiteY31" fmla="*/ 1861129 h 4800450"/>
                  <a:gd name="connsiteX32" fmla="*/ 596148 w 4886343"/>
                  <a:gd name="connsiteY32" fmla="*/ 1861129 h 4800450"/>
                  <a:gd name="connsiteX33" fmla="*/ 596148 w 4886343"/>
                  <a:gd name="connsiteY33" fmla="*/ 2259461 h 4800450"/>
                  <a:gd name="connsiteX34" fmla="*/ 7172 w 4886343"/>
                  <a:gd name="connsiteY34" fmla="*/ 2259461 h 4800450"/>
                  <a:gd name="connsiteX35" fmla="*/ 7172 w 4886343"/>
                  <a:gd name="connsiteY35" fmla="*/ 2545770 h 4800450"/>
                  <a:gd name="connsiteX36" fmla="*/ 596148 w 4886343"/>
                  <a:gd name="connsiteY36" fmla="*/ 2545770 h 4800450"/>
                  <a:gd name="connsiteX37" fmla="*/ 596148 w 4886343"/>
                  <a:gd name="connsiteY37" fmla="*/ 2944103 h 4800450"/>
                  <a:gd name="connsiteX38" fmla="*/ 7172 w 4886343"/>
                  <a:gd name="connsiteY38" fmla="*/ 2944103 h 4800450"/>
                  <a:gd name="connsiteX39" fmla="*/ 7172 w 4886343"/>
                  <a:gd name="connsiteY39" fmla="*/ 3230412 h 4800450"/>
                  <a:gd name="connsiteX40" fmla="*/ 596148 w 4886343"/>
                  <a:gd name="connsiteY40" fmla="*/ 3230412 h 4800450"/>
                  <a:gd name="connsiteX41" fmla="*/ 596148 w 4886343"/>
                  <a:gd name="connsiteY41" fmla="*/ 3628735 h 4800450"/>
                  <a:gd name="connsiteX42" fmla="*/ 7172 w 4886343"/>
                  <a:gd name="connsiteY42" fmla="*/ 3628735 h 4800450"/>
                  <a:gd name="connsiteX43" fmla="*/ 7172 w 4886343"/>
                  <a:gd name="connsiteY43" fmla="*/ 3915044 h 4800450"/>
                  <a:gd name="connsiteX44" fmla="*/ 596148 w 4886343"/>
                  <a:gd name="connsiteY44" fmla="*/ 3915044 h 4800450"/>
                  <a:gd name="connsiteX45" fmla="*/ 596148 w 4886343"/>
                  <a:gd name="connsiteY45" fmla="*/ 4222092 h 4800450"/>
                  <a:gd name="connsiteX46" fmla="*/ 937906 w 4886343"/>
                  <a:gd name="connsiteY46" fmla="*/ 4222092 h 4800450"/>
                  <a:gd name="connsiteX47" fmla="*/ 937906 w 4886343"/>
                  <a:gd name="connsiteY47" fmla="*/ 4798070 h 4800450"/>
                  <a:gd name="connsiteX48" fmla="*/ 1224215 w 4886343"/>
                  <a:gd name="connsiteY48" fmla="*/ 4798070 h 4800450"/>
                  <a:gd name="connsiteX49" fmla="*/ 1224215 w 4886343"/>
                  <a:gd name="connsiteY49" fmla="*/ 4222092 h 4800450"/>
                  <a:gd name="connsiteX50" fmla="*/ 1622547 w 4886343"/>
                  <a:gd name="connsiteY50" fmla="*/ 4222092 h 4800450"/>
                  <a:gd name="connsiteX51" fmla="*/ 1622547 w 4886343"/>
                  <a:gd name="connsiteY51" fmla="*/ 4798070 h 4800450"/>
                  <a:gd name="connsiteX52" fmla="*/ 1908857 w 4886343"/>
                  <a:gd name="connsiteY52" fmla="*/ 4798070 h 4800450"/>
                  <a:gd name="connsiteX53" fmla="*/ 1908857 w 4886343"/>
                  <a:gd name="connsiteY53" fmla="*/ 4222092 h 4800450"/>
                  <a:gd name="connsiteX54" fmla="*/ 2307189 w 4886343"/>
                  <a:gd name="connsiteY54" fmla="*/ 4222092 h 4800450"/>
                  <a:gd name="connsiteX55" fmla="*/ 2307189 w 4886343"/>
                  <a:gd name="connsiteY55" fmla="*/ 4798070 h 4800450"/>
                  <a:gd name="connsiteX56" fmla="*/ 2593498 w 4886343"/>
                  <a:gd name="connsiteY56" fmla="*/ 4798070 h 4800450"/>
                  <a:gd name="connsiteX57" fmla="*/ 2593498 w 4886343"/>
                  <a:gd name="connsiteY57" fmla="*/ 4222092 h 4800450"/>
                  <a:gd name="connsiteX58" fmla="*/ 2991831 w 4886343"/>
                  <a:gd name="connsiteY58" fmla="*/ 4222092 h 4800450"/>
                  <a:gd name="connsiteX59" fmla="*/ 2991831 w 4886343"/>
                  <a:gd name="connsiteY59" fmla="*/ 4798070 h 4800450"/>
                  <a:gd name="connsiteX60" fmla="*/ 3278140 w 4886343"/>
                  <a:gd name="connsiteY60" fmla="*/ 4798070 h 4800450"/>
                  <a:gd name="connsiteX61" fmla="*/ 3278140 w 4886343"/>
                  <a:gd name="connsiteY61" fmla="*/ 4222092 h 4800450"/>
                  <a:gd name="connsiteX62" fmla="*/ 3676472 w 4886343"/>
                  <a:gd name="connsiteY62" fmla="*/ 4222092 h 4800450"/>
                  <a:gd name="connsiteX63" fmla="*/ 3676472 w 4886343"/>
                  <a:gd name="connsiteY63" fmla="*/ 4798070 h 4800450"/>
                  <a:gd name="connsiteX64" fmla="*/ 3962782 w 4886343"/>
                  <a:gd name="connsiteY64" fmla="*/ 4798070 h 4800450"/>
                  <a:gd name="connsiteX65" fmla="*/ 3962782 w 4886343"/>
                  <a:gd name="connsiteY65" fmla="*/ 4222092 h 4800450"/>
                  <a:gd name="connsiteX66" fmla="*/ 4304540 w 4886343"/>
                  <a:gd name="connsiteY66" fmla="*/ 4222092 h 4800450"/>
                  <a:gd name="connsiteX67" fmla="*/ 4304540 w 4886343"/>
                  <a:gd name="connsiteY67" fmla="*/ 3915044 h 4800450"/>
                  <a:gd name="connsiteX68" fmla="*/ 4880517 w 4886343"/>
                  <a:gd name="connsiteY68" fmla="*/ 3915044 h 4800450"/>
                  <a:gd name="connsiteX69" fmla="*/ 4880517 w 4886343"/>
                  <a:gd name="connsiteY69" fmla="*/ 3628735 h 4800450"/>
                  <a:gd name="connsiteX70" fmla="*/ 4304540 w 4886343"/>
                  <a:gd name="connsiteY70" fmla="*/ 3628735 h 4800450"/>
                  <a:gd name="connsiteX71" fmla="*/ 4304540 w 4886343"/>
                  <a:gd name="connsiteY71" fmla="*/ 3230412 h 4800450"/>
                  <a:gd name="connsiteX72" fmla="*/ 4880517 w 4886343"/>
                  <a:gd name="connsiteY72" fmla="*/ 3230412 h 4800450"/>
                  <a:gd name="connsiteX73" fmla="*/ 4880517 w 4886343"/>
                  <a:gd name="connsiteY73" fmla="*/ 2944103 h 4800450"/>
                  <a:gd name="connsiteX74" fmla="*/ 4304540 w 4886343"/>
                  <a:gd name="connsiteY74" fmla="*/ 2944103 h 4800450"/>
                  <a:gd name="connsiteX75" fmla="*/ 4304540 w 4886343"/>
                  <a:gd name="connsiteY75" fmla="*/ 2545770 h 4800450"/>
                  <a:gd name="connsiteX76" fmla="*/ 4880517 w 4886343"/>
                  <a:gd name="connsiteY76" fmla="*/ 2545770 h 4800450"/>
                  <a:gd name="connsiteX77" fmla="*/ 4880517 w 4886343"/>
                  <a:gd name="connsiteY77" fmla="*/ 2259461 h 4800450"/>
                  <a:gd name="connsiteX78" fmla="*/ 4304540 w 4886343"/>
                  <a:gd name="connsiteY78" fmla="*/ 2259461 h 4800450"/>
                  <a:gd name="connsiteX79" fmla="*/ 4304540 w 4886343"/>
                  <a:gd name="connsiteY79" fmla="*/ 1861129 h 4800450"/>
                  <a:gd name="connsiteX80" fmla="*/ 4880517 w 4886343"/>
                  <a:gd name="connsiteY80" fmla="*/ 1861129 h 4800450"/>
                  <a:gd name="connsiteX81" fmla="*/ 4880517 w 4886343"/>
                  <a:gd name="connsiteY81" fmla="*/ 1574820 h 4800450"/>
                  <a:gd name="connsiteX82" fmla="*/ 4304540 w 4886343"/>
                  <a:gd name="connsiteY82" fmla="*/ 1574820 h 4800450"/>
                  <a:gd name="connsiteX83" fmla="*/ 4304540 w 4886343"/>
                  <a:gd name="connsiteY83" fmla="*/ 1176497 h 4800450"/>
                  <a:gd name="connsiteX84" fmla="*/ 4018230 w 4886343"/>
                  <a:gd name="connsiteY84" fmla="*/ 3935792 h 4800450"/>
                  <a:gd name="connsiteX85" fmla="*/ 882457 w 4886343"/>
                  <a:gd name="connsiteY85" fmla="*/ 3935792 h 4800450"/>
                  <a:gd name="connsiteX86" fmla="*/ 882457 w 4886343"/>
                  <a:gd name="connsiteY86" fmla="*/ 869449 h 4800450"/>
                  <a:gd name="connsiteX87" fmla="*/ 4018221 w 4886343"/>
                  <a:gd name="connsiteY87" fmla="*/ 869449 h 4800450"/>
                  <a:gd name="connsiteX88" fmla="*/ 4018221 w 4886343"/>
                  <a:gd name="connsiteY88" fmla="*/ 3935792 h 480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</a:cxnLst>
                <a:rect l="l" t="t" r="r" b="b"/>
                <a:pathLst>
                  <a:path w="4886343" h="4800450">
                    <a:moveTo>
                      <a:pt x="4880517" y="1176497"/>
                    </a:moveTo>
                    <a:lnTo>
                      <a:pt x="4880517" y="890188"/>
                    </a:lnTo>
                    <a:lnTo>
                      <a:pt x="4304540" y="890188"/>
                    </a:lnTo>
                    <a:lnTo>
                      <a:pt x="4304540" y="583140"/>
                    </a:lnTo>
                    <a:lnTo>
                      <a:pt x="3962782" y="583140"/>
                    </a:lnTo>
                    <a:lnTo>
                      <a:pt x="3962782" y="7172"/>
                    </a:lnTo>
                    <a:lnTo>
                      <a:pt x="3676472" y="7172"/>
                    </a:lnTo>
                    <a:lnTo>
                      <a:pt x="3676472" y="583140"/>
                    </a:lnTo>
                    <a:lnTo>
                      <a:pt x="3278140" y="583140"/>
                    </a:lnTo>
                    <a:lnTo>
                      <a:pt x="3278140" y="7172"/>
                    </a:lnTo>
                    <a:lnTo>
                      <a:pt x="2991831" y="7172"/>
                    </a:lnTo>
                    <a:lnTo>
                      <a:pt x="2991831" y="583140"/>
                    </a:lnTo>
                    <a:lnTo>
                      <a:pt x="2593498" y="583140"/>
                    </a:lnTo>
                    <a:lnTo>
                      <a:pt x="2593498" y="7172"/>
                    </a:lnTo>
                    <a:lnTo>
                      <a:pt x="2307189" y="7172"/>
                    </a:lnTo>
                    <a:lnTo>
                      <a:pt x="2307189" y="583140"/>
                    </a:lnTo>
                    <a:lnTo>
                      <a:pt x="1908857" y="583140"/>
                    </a:lnTo>
                    <a:lnTo>
                      <a:pt x="1908857" y="7172"/>
                    </a:lnTo>
                    <a:lnTo>
                      <a:pt x="1622547" y="7172"/>
                    </a:lnTo>
                    <a:lnTo>
                      <a:pt x="1622547" y="583140"/>
                    </a:lnTo>
                    <a:lnTo>
                      <a:pt x="1224215" y="583140"/>
                    </a:lnTo>
                    <a:lnTo>
                      <a:pt x="1224215" y="7172"/>
                    </a:lnTo>
                    <a:lnTo>
                      <a:pt x="937906" y="7172"/>
                    </a:lnTo>
                    <a:lnTo>
                      <a:pt x="937906" y="583140"/>
                    </a:lnTo>
                    <a:lnTo>
                      <a:pt x="596148" y="583140"/>
                    </a:lnTo>
                    <a:lnTo>
                      <a:pt x="596148" y="890188"/>
                    </a:lnTo>
                    <a:lnTo>
                      <a:pt x="7172" y="890188"/>
                    </a:lnTo>
                    <a:lnTo>
                      <a:pt x="7172" y="1176497"/>
                    </a:lnTo>
                    <a:lnTo>
                      <a:pt x="596148" y="1176497"/>
                    </a:lnTo>
                    <a:lnTo>
                      <a:pt x="596148" y="1574820"/>
                    </a:lnTo>
                    <a:lnTo>
                      <a:pt x="7172" y="1574820"/>
                    </a:lnTo>
                    <a:lnTo>
                      <a:pt x="7172" y="1861129"/>
                    </a:lnTo>
                    <a:lnTo>
                      <a:pt x="596148" y="1861129"/>
                    </a:lnTo>
                    <a:lnTo>
                      <a:pt x="596148" y="2259461"/>
                    </a:lnTo>
                    <a:lnTo>
                      <a:pt x="7172" y="2259461"/>
                    </a:lnTo>
                    <a:lnTo>
                      <a:pt x="7172" y="2545770"/>
                    </a:lnTo>
                    <a:lnTo>
                      <a:pt x="596148" y="2545770"/>
                    </a:lnTo>
                    <a:lnTo>
                      <a:pt x="596148" y="2944103"/>
                    </a:lnTo>
                    <a:lnTo>
                      <a:pt x="7172" y="2944103"/>
                    </a:lnTo>
                    <a:lnTo>
                      <a:pt x="7172" y="3230412"/>
                    </a:lnTo>
                    <a:lnTo>
                      <a:pt x="596148" y="3230412"/>
                    </a:lnTo>
                    <a:lnTo>
                      <a:pt x="596148" y="3628735"/>
                    </a:lnTo>
                    <a:lnTo>
                      <a:pt x="7172" y="3628735"/>
                    </a:lnTo>
                    <a:lnTo>
                      <a:pt x="7172" y="3915044"/>
                    </a:lnTo>
                    <a:lnTo>
                      <a:pt x="596148" y="3915044"/>
                    </a:lnTo>
                    <a:lnTo>
                      <a:pt x="596148" y="4222092"/>
                    </a:lnTo>
                    <a:lnTo>
                      <a:pt x="937906" y="4222092"/>
                    </a:lnTo>
                    <a:lnTo>
                      <a:pt x="937906" y="4798070"/>
                    </a:lnTo>
                    <a:lnTo>
                      <a:pt x="1224215" y="4798070"/>
                    </a:lnTo>
                    <a:lnTo>
                      <a:pt x="1224215" y="4222092"/>
                    </a:lnTo>
                    <a:lnTo>
                      <a:pt x="1622547" y="4222092"/>
                    </a:lnTo>
                    <a:lnTo>
                      <a:pt x="1622547" y="4798070"/>
                    </a:lnTo>
                    <a:lnTo>
                      <a:pt x="1908857" y="4798070"/>
                    </a:lnTo>
                    <a:lnTo>
                      <a:pt x="1908857" y="4222092"/>
                    </a:lnTo>
                    <a:lnTo>
                      <a:pt x="2307189" y="4222092"/>
                    </a:lnTo>
                    <a:lnTo>
                      <a:pt x="2307189" y="4798070"/>
                    </a:lnTo>
                    <a:lnTo>
                      <a:pt x="2593498" y="4798070"/>
                    </a:lnTo>
                    <a:lnTo>
                      <a:pt x="2593498" y="4222092"/>
                    </a:lnTo>
                    <a:lnTo>
                      <a:pt x="2991831" y="4222092"/>
                    </a:lnTo>
                    <a:lnTo>
                      <a:pt x="2991831" y="4798070"/>
                    </a:lnTo>
                    <a:lnTo>
                      <a:pt x="3278140" y="4798070"/>
                    </a:lnTo>
                    <a:lnTo>
                      <a:pt x="3278140" y="4222092"/>
                    </a:lnTo>
                    <a:lnTo>
                      <a:pt x="3676472" y="4222092"/>
                    </a:lnTo>
                    <a:lnTo>
                      <a:pt x="3676472" y="4798070"/>
                    </a:lnTo>
                    <a:lnTo>
                      <a:pt x="3962782" y="4798070"/>
                    </a:lnTo>
                    <a:lnTo>
                      <a:pt x="3962782" y="4222092"/>
                    </a:lnTo>
                    <a:lnTo>
                      <a:pt x="4304540" y="4222092"/>
                    </a:lnTo>
                    <a:lnTo>
                      <a:pt x="4304540" y="3915044"/>
                    </a:lnTo>
                    <a:lnTo>
                      <a:pt x="4880517" y="3915044"/>
                    </a:lnTo>
                    <a:lnTo>
                      <a:pt x="4880517" y="3628735"/>
                    </a:lnTo>
                    <a:lnTo>
                      <a:pt x="4304540" y="3628735"/>
                    </a:lnTo>
                    <a:lnTo>
                      <a:pt x="4304540" y="3230412"/>
                    </a:lnTo>
                    <a:lnTo>
                      <a:pt x="4880517" y="3230412"/>
                    </a:lnTo>
                    <a:lnTo>
                      <a:pt x="4880517" y="2944103"/>
                    </a:lnTo>
                    <a:lnTo>
                      <a:pt x="4304540" y="2944103"/>
                    </a:lnTo>
                    <a:lnTo>
                      <a:pt x="4304540" y="2545770"/>
                    </a:lnTo>
                    <a:lnTo>
                      <a:pt x="4880517" y="2545770"/>
                    </a:lnTo>
                    <a:lnTo>
                      <a:pt x="4880517" y="2259461"/>
                    </a:lnTo>
                    <a:lnTo>
                      <a:pt x="4304540" y="2259461"/>
                    </a:lnTo>
                    <a:lnTo>
                      <a:pt x="4304540" y="1861129"/>
                    </a:lnTo>
                    <a:lnTo>
                      <a:pt x="4880517" y="1861129"/>
                    </a:lnTo>
                    <a:lnTo>
                      <a:pt x="4880517" y="1574820"/>
                    </a:lnTo>
                    <a:lnTo>
                      <a:pt x="4304540" y="1574820"/>
                    </a:lnTo>
                    <a:lnTo>
                      <a:pt x="4304540" y="1176497"/>
                    </a:lnTo>
                    <a:close/>
                    <a:moveTo>
                      <a:pt x="4018230" y="3935792"/>
                    </a:moveTo>
                    <a:lnTo>
                      <a:pt x="882457" y="3935792"/>
                    </a:lnTo>
                    <a:lnTo>
                      <a:pt x="882457" y="869449"/>
                    </a:lnTo>
                    <a:lnTo>
                      <a:pt x="4018221" y="869449"/>
                    </a:lnTo>
                    <a:lnTo>
                      <a:pt x="4018221" y="3935792"/>
                    </a:lnTo>
                    <a:close/>
                  </a:path>
                </a:pathLst>
              </a:custGeom>
              <a:grpFill/>
              <a:ln w="95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sp>
          <p:nvSpPr>
            <p:cNvPr id="27" name="Рисунок 11">
              <a:extLst>
                <a:ext uri="{FF2B5EF4-FFF2-40B4-BE49-F238E27FC236}">
                  <a16:creationId xmlns:a16="http://schemas.microsoft.com/office/drawing/2014/main" id="{8D612C18-B8ED-4055-8CFE-4F9CD2A19C03}"/>
                </a:ext>
              </a:extLst>
            </p:cNvPr>
            <p:cNvSpPr/>
            <p:nvPr/>
          </p:nvSpPr>
          <p:spPr>
            <a:xfrm>
              <a:off x="5154716" y="2118027"/>
              <a:ext cx="2025446" cy="2717062"/>
            </a:xfrm>
            <a:custGeom>
              <a:avLst/>
              <a:gdLst>
                <a:gd name="connsiteX0" fmla="*/ 1011033 w 2025446"/>
                <a:gd name="connsiteY0" fmla="*/ 1916 h 2717062"/>
                <a:gd name="connsiteX1" fmla="*/ 1916 w 2025446"/>
                <a:gd name="connsiteY1" fmla="*/ 426766 h 2717062"/>
                <a:gd name="connsiteX2" fmla="*/ 1916 w 2025446"/>
                <a:gd name="connsiteY2" fmla="*/ 983072 h 2717062"/>
                <a:gd name="connsiteX3" fmla="*/ 202534 w 2025446"/>
                <a:gd name="connsiteY3" fmla="*/ 1825756 h 2717062"/>
                <a:gd name="connsiteX4" fmla="*/ 1014639 w 2025446"/>
                <a:gd name="connsiteY4" fmla="*/ 2715718 h 2717062"/>
                <a:gd name="connsiteX5" fmla="*/ 1651913 w 2025446"/>
                <a:gd name="connsiteY5" fmla="*/ 2109714 h 2717062"/>
                <a:gd name="connsiteX6" fmla="*/ 1920161 w 2025446"/>
                <a:gd name="connsiteY6" fmla="*/ 1617333 h 2717062"/>
                <a:gd name="connsiteX7" fmla="*/ 2027362 w 2025446"/>
                <a:gd name="connsiteY7" fmla="*/ 1020419 h 2717062"/>
                <a:gd name="connsiteX8" fmla="*/ 2027362 w 2025446"/>
                <a:gd name="connsiteY8" fmla="*/ 426766 h 2717062"/>
                <a:gd name="connsiteX9" fmla="*/ 1011033 w 2025446"/>
                <a:gd name="connsiteY9" fmla="*/ 1916 h 2717062"/>
                <a:gd name="connsiteX10" fmla="*/ 1513887 w 2025446"/>
                <a:gd name="connsiteY10" fmla="*/ 1062509 h 2717062"/>
                <a:gd name="connsiteX11" fmla="*/ 1513887 w 2025446"/>
                <a:gd name="connsiteY11" fmla="*/ 1109292 h 2717062"/>
                <a:gd name="connsiteX12" fmla="*/ 1460731 w 2025446"/>
                <a:gd name="connsiteY12" fmla="*/ 1420617 h 2717062"/>
                <a:gd name="connsiteX13" fmla="*/ 1327694 w 2025446"/>
                <a:gd name="connsiteY13" fmla="*/ 1677405 h 2717062"/>
                <a:gd name="connsiteX14" fmla="*/ 1011625 w 2025446"/>
                <a:gd name="connsiteY14" fmla="*/ 1993424 h 2717062"/>
                <a:gd name="connsiteX15" fmla="*/ 608858 w 2025446"/>
                <a:gd name="connsiteY15" fmla="*/ 1529300 h 2717062"/>
                <a:gd name="connsiteX16" fmla="*/ 509364 w 2025446"/>
                <a:gd name="connsiteY16" fmla="*/ 1089828 h 2717062"/>
                <a:gd name="connsiteX17" fmla="*/ 509364 w 2025446"/>
                <a:gd name="connsiteY17" fmla="*/ 799695 h 2717062"/>
                <a:gd name="connsiteX18" fmla="*/ 1009798 w 2025446"/>
                <a:gd name="connsiteY18" fmla="*/ 578131 h 2717062"/>
                <a:gd name="connsiteX19" fmla="*/ 1513837 w 2025446"/>
                <a:gd name="connsiteY19" fmla="*/ 799695 h 2717062"/>
                <a:gd name="connsiteX20" fmla="*/ 1513837 w 2025446"/>
                <a:gd name="connsiteY20" fmla="*/ 1062459 h 271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025446" h="2717062">
                  <a:moveTo>
                    <a:pt x="1011033" y="1916"/>
                  </a:moveTo>
                  <a:lnTo>
                    <a:pt x="1916" y="426766"/>
                  </a:lnTo>
                  <a:lnTo>
                    <a:pt x="1916" y="983072"/>
                  </a:lnTo>
                  <a:cubicBezTo>
                    <a:pt x="1916" y="1275773"/>
                    <a:pt x="69151" y="1565165"/>
                    <a:pt x="202534" y="1825756"/>
                  </a:cubicBezTo>
                  <a:cubicBezTo>
                    <a:pt x="506894" y="2420546"/>
                    <a:pt x="1014639" y="2715718"/>
                    <a:pt x="1014639" y="2715718"/>
                  </a:cubicBezTo>
                  <a:cubicBezTo>
                    <a:pt x="1014639" y="2715718"/>
                    <a:pt x="1325866" y="2541183"/>
                    <a:pt x="1651913" y="2109714"/>
                  </a:cubicBezTo>
                  <a:cubicBezTo>
                    <a:pt x="1778726" y="1941948"/>
                    <a:pt x="1863646" y="1767660"/>
                    <a:pt x="1920161" y="1617333"/>
                  </a:cubicBezTo>
                  <a:cubicBezTo>
                    <a:pt x="1991842" y="1426595"/>
                    <a:pt x="2027362" y="1224149"/>
                    <a:pt x="2027362" y="1020419"/>
                  </a:cubicBezTo>
                  <a:lnTo>
                    <a:pt x="2027362" y="426766"/>
                  </a:lnTo>
                  <a:lnTo>
                    <a:pt x="1011033" y="1916"/>
                  </a:lnTo>
                  <a:close/>
                  <a:moveTo>
                    <a:pt x="1513887" y="1062509"/>
                  </a:moveTo>
                  <a:lnTo>
                    <a:pt x="1513887" y="1109292"/>
                  </a:lnTo>
                  <a:cubicBezTo>
                    <a:pt x="1513887" y="1215553"/>
                    <a:pt x="1496250" y="1321124"/>
                    <a:pt x="1460731" y="1420617"/>
                  </a:cubicBezTo>
                  <a:cubicBezTo>
                    <a:pt x="1432721" y="1499017"/>
                    <a:pt x="1390581" y="1589866"/>
                    <a:pt x="1327694" y="1677405"/>
                  </a:cubicBezTo>
                  <a:cubicBezTo>
                    <a:pt x="1166004" y="1902427"/>
                    <a:pt x="1011625" y="1993424"/>
                    <a:pt x="1011625" y="1993424"/>
                  </a:cubicBezTo>
                  <a:cubicBezTo>
                    <a:pt x="1011625" y="1993424"/>
                    <a:pt x="759778" y="1839490"/>
                    <a:pt x="608858" y="1529300"/>
                  </a:cubicBezTo>
                  <a:cubicBezTo>
                    <a:pt x="542710" y="1393398"/>
                    <a:pt x="509364" y="1242477"/>
                    <a:pt x="509364" y="1089828"/>
                  </a:cubicBezTo>
                  <a:lnTo>
                    <a:pt x="509364" y="799695"/>
                  </a:lnTo>
                  <a:lnTo>
                    <a:pt x="1009798" y="578131"/>
                  </a:lnTo>
                  <a:lnTo>
                    <a:pt x="1513837" y="799695"/>
                  </a:lnTo>
                  <a:lnTo>
                    <a:pt x="1513837" y="1062459"/>
                  </a:lnTo>
                  <a:close/>
                </a:path>
              </a:pathLst>
            </a:custGeom>
            <a:gradFill flip="none" rotWithShape="1">
              <a:gsLst>
                <a:gs pos="26000">
                  <a:schemeClr val="accent1"/>
                </a:gs>
                <a:gs pos="100000">
                  <a:schemeClr val="accent4"/>
                </a:gs>
              </a:gsLst>
              <a:lin ang="2700000" scaled="1"/>
              <a:tileRect/>
            </a:gradFill>
            <a:ln w="49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9B778E97-09F3-4921-9F64-8917CAE6595B}"/>
              </a:ext>
            </a:extLst>
          </p:cNvPr>
          <p:cNvGrpSpPr/>
          <p:nvPr/>
        </p:nvGrpSpPr>
        <p:grpSpPr>
          <a:xfrm>
            <a:off x="7556938" y="1785077"/>
            <a:ext cx="4128366" cy="4035762"/>
            <a:chOff x="6703512" y="1465204"/>
            <a:chExt cx="4128366" cy="4035762"/>
          </a:xfrm>
        </p:grpSpPr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id="{F21D891B-3FA1-4F60-BC5D-AE322D8581E0}"/>
                </a:ext>
              </a:extLst>
            </p:cNvPr>
            <p:cNvSpPr/>
            <p:nvPr/>
          </p:nvSpPr>
          <p:spPr>
            <a:xfrm>
              <a:off x="6703512" y="1465204"/>
              <a:ext cx="4128366" cy="4035762"/>
            </a:xfrm>
            <a:prstGeom prst="rect">
              <a:avLst/>
            </a:prstGeom>
            <a:noFill/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31" name="Группа 30">
              <a:extLst>
                <a:ext uri="{FF2B5EF4-FFF2-40B4-BE49-F238E27FC236}">
                  <a16:creationId xmlns:a16="http://schemas.microsoft.com/office/drawing/2014/main" id="{42AC61D0-095D-49FF-BCD7-B00B00B589FF}"/>
                </a:ext>
              </a:extLst>
            </p:cNvPr>
            <p:cNvGrpSpPr/>
            <p:nvPr/>
          </p:nvGrpSpPr>
          <p:grpSpPr>
            <a:xfrm>
              <a:off x="6820224" y="1584070"/>
              <a:ext cx="3865458" cy="3801053"/>
              <a:chOff x="6820224" y="1584070"/>
              <a:chExt cx="3865458" cy="3801053"/>
            </a:xfrm>
          </p:grpSpPr>
          <p:sp>
            <p:nvSpPr>
              <p:cNvPr id="32" name="Полилиния: фигура 31">
                <a:extLst>
                  <a:ext uri="{FF2B5EF4-FFF2-40B4-BE49-F238E27FC236}">
                    <a16:creationId xmlns:a16="http://schemas.microsoft.com/office/drawing/2014/main" id="{BD982F61-9866-4A9A-9642-1DE9109B65FF}"/>
                  </a:ext>
                </a:extLst>
              </p:cNvPr>
              <p:cNvSpPr/>
              <p:nvPr/>
            </p:nvSpPr>
            <p:spPr>
              <a:xfrm>
                <a:off x="10469682" y="1584070"/>
                <a:ext cx="216000" cy="216000"/>
              </a:xfrm>
              <a:custGeom>
                <a:avLst/>
                <a:gdLst>
                  <a:gd name="connsiteX0" fmla="*/ 0 w 192024"/>
                  <a:gd name="connsiteY0" fmla="*/ 0 h 210312"/>
                  <a:gd name="connsiteX1" fmla="*/ 192024 w 192024"/>
                  <a:gd name="connsiteY1" fmla="*/ 0 h 210312"/>
                  <a:gd name="connsiteX2" fmla="*/ 192024 w 192024"/>
                  <a:gd name="connsiteY2" fmla="*/ 210312 h 210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2024" h="210312">
                    <a:moveTo>
                      <a:pt x="0" y="0"/>
                    </a:moveTo>
                    <a:lnTo>
                      <a:pt x="192024" y="0"/>
                    </a:lnTo>
                    <a:lnTo>
                      <a:pt x="192024" y="210312"/>
                    </a:lnTo>
                  </a:path>
                </a:pathLst>
              </a:custGeom>
              <a:no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" name="Полилиния: фигура 32">
                <a:extLst>
                  <a:ext uri="{FF2B5EF4-FFF2-40B4-BE49-F238E27FC236}">
                    <a16:creationId xmlns:a16="http://schemas.microsoft.com/office/drawing/2014/main" id="{448492F9-E5A6-47FF-A9CD-5DCF0840E3C9}"/>
                  </a:ext>
                </a:extLst>
              </p:cNvPr>
              <p:cNvSpPr/>
              <p:nvPr/>
            </p:nvSpPr>
            <p:spPr>
              <a:xfrm flipH="1" flipV="1">
                <a:off x="6820224" y="5169123"/>
                <a:ext cx="216000" cy="216000"/>
              </a:xfrm>
              <a:custGeom>
                <a:avLst/>
                <a:gdLst>
                  <a:gd name="connsiteX0" fmla="*/ 0 w 192024"/>
                  <a:gd name="connsiteY0" fmla="*/ 0 h 210312"/>
                  <a:gd name="connsiteX1" fmla="*/ 192024 w 192024"/>
                  <a:gd name="connsiteY1" fmla="*/ 0 h 210312"/>
                  <a:gd name="connsiteX2" fmla="*/ 192024 w 192024"/>
                  <a:gd name="connsiteY2" fmla="*/ 210312 h 210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2024" h="210312">
                    <a:moveTo>
                      <a:pt x="0" y="0"/>
                    </a:moveTo>
                    <a:lnTo>
                      <a:pt x="192024" y="0"/>
                    </a:lnTo>
                    <a:lnTo>
                      <a:pt x="192024" y="210312"/>
                    </a:lnTo>
                  </a:path>
                </a:pathLst>
              </a:custGeom>
              <a:no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" name="Полилиния: фигура 33">
                <a:extLst>
                  <a:ext uri="{FF2B5EF4-FFF2-40B4-BE49-F238E27FC236}">
                    <a16:creationId xmlns:a16="http://schemas.microsoft.com/office/drawing/2014/main" id="{63AC9506-3FDA-4A86-B17D-1B240B910A02}"/>
                  </a:ext>
                </a:extLst>
              </p:cNvPr>
              <p:cNvSpPr/>
              <p:nvPr/>
            </p:nvSpPr>
            <p:spPr>
              <a:xfrm flipV="1">
                <a:off x="10469682" y="5169123"/>
                <a:ext cx="216000" cy="216000"/>
              </a:xfrm>
              <a:custGeom>
                <a:avLst/>
                <a:gdLst>
                  <a:gd name="connsiteX0" fmla="*/ 0 w 192024"/>
                  <a:gd name="connsiteY0" fmla="*/ 0 h 210312"/>
                  <a:gd name="connsiteX1" fmla="*/ 192024 w 192024"/>
                  <a:gd name="connsiteY1" fmla="*/ 0 h 210312"/>
                  <a:gd name="connsiteX2" fmla="*/ 192024 w 192024"/>
                  <a:gd name="connsiteY2" fmla="*/ 210312 h 210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2024" h="210312">
                    <a:moveTo>
                      <a:pt x="0" y="0"/>
                    </a:moveTo>
                    <a:lnTo>
                      <a:pt x="192024" y="0"/>
                    </a:lnTo>
                    <a:lnTo>
                      <a:pt x="192024" y="210312"/>
                    </a:lnTo>
                  </a:path>
                </a:pathLst>
              </a:custGeom>
              <a:no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" name="Полилиния: фигура 34">
                <a:extLst>
                  <a:ext uri="{FF2B5EF4-FFF2-40B4-BE49-F238E27FC236}">
                    <a16:creationId xmlns:a16="http://schemas.microsoft.com/office/drawing/2014/main" id="{8718A821-8270-4859-A64C-35334F87C930}"/>
                  </a:ext>
                </a:extLst>
              </p:cNvPr>
              <p:cNvSpPr/>
              <p:nvPr/>
            </p:nvSpPr>
            <p:spPr>
              <a:xfrm flipH="1">
                <a:off x="6820224" y="1588993"/>
                <a:ext cx="216000" cy="216000"/>
              </a:xfrm>
              <a:custGeom>
                <a:avLst/>
                <a:gdLst>
                  <a:gd name="connsiteX0" fmla="*/ 0 w 192024"/>
                  <a:gd name="connsiteY0" fmla="*/ 0 h 210312"/>
                  <a:gd name="connsiteX1" fmla="*/ 192024 w 192024"/>
                  <a:gd name="connsiteY1" fmla="*/ 0 h 210312"/>
                  <a:gd name="connsiteX2" fmla="*/ 192024 w 192024"/>
                  <a:gd name="connsiteY2" fmla="*/ 210312 h 210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2024" h="210312">
                    <a:moveTo>
                      <a:pt x="0" y="0"/>
                    </a:moveTo>
                    <a:lnTo>
                      <a:pt x="192024" y="0"/>
                    </a:lnTo>
                    <a:lnTo>
                      <a:pt x="192024" y="210312"/>
                    </a:lnTo>
                  </a:path>
                </a:pathLst>
              </a:custGeom>
              <a:no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BA026608-42C5-462B-A52A-3B90E06CF335}"/>
              </a:ext>
            </a:extLst>
          </p:cNvPr>
          <p:cNvSpPr/>
          <p:nvPr/>
        </p:nvSpPr>
        <p:spPr>
          <a:xfrm>
            <a:off x="816746" y="2233560"/>
            <a:ext cx="345612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  <a:spcAft>
                <a:spcPts val="0"/>
              </a:spcAft>
            </a:pPr>
            <a:r>
              <a:rPr lang="ru-RU" sz="2000" dirty="0">
                <a:latin typeface="+mj-lt"/>
              </a:rPr>
              <a:t>Change of Paradigm</a:t>
            </a:r>
          </a:p>
          <a:p>
            <a:pPr>
              <a:lnSpc>
                <a:spcPts val="1800"/>
              </a:lnSpc>
              <a:spcAft>
                <a:spcPts val="0"/>
              </a:spcAft>
            </a:pPr>
            <a:br>
              <a:rPr lang="ru-RU" dirty="0"/>
            </a:br>
            <a:r>
              <a:rPr lang="ru-RU" sz="1600" dirty="0" err="1"/>
              <a:t>Sky Shield not only knocks down drones. It reverses the economic asymmetry of modern conflicts. By turning a swarm attack from an exhausting financial threat into an easily managed tactical incident, the system returns the advantage to the defending side.</a:t>
            </a:r>
            <a:endParaRPr lang="ru-RU" dirty="0"/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B29C732C-32CD-42AD-A58B-4F859BB8D7B0}"/>
              </a:ext>
            </a:extLst>
          </p:cNvPr>
          <p:cNvSpPr/>
          <p:nvPr/>
        </p:nvSpPr>
        <p:spPr>
          <a:xfrm>
            <a:off x="7811134" y="2121106"/>
            <a:ext cx="3666163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dirty="0">
                <a:latin typeface="+mj-lt"/>
              </a:rPr>
              <a:t>Development vector: AI integration</a:t>
            </a:r>
            <a:br>
              <a:rPr lang="ru-RU" sz="2000" dirty="0">
                <a:latin typeface="+mj-lt"/>
              </a:rPr>
            </a:br>
            <a:endParaRPr lang="ru-RU" sz="2000" dirty="0">
              <a:latin typeface="+mj-lt"/>
            </a:endParaRPr>
          </a:p>
          <a:p>
            <a:pPr>
              <a:spcAft>
                <a:spcPts val="0"/>
              </a:spcAft>
            </a:pPr>
            <a:br>
              <a:rPr lang="ru-RU" dirty="0"/>
            </a:br>
            <a:r>
              <a:rPr lang="ru-RU" sz="1600" dirty="0"/>
              <a:t>Currently, SETS is integrating artificial intelligence modules into future variations of the complex. Goal: Automation of target recognition, minimization of response time, and ensuring fully autonomous operation against complex, evolving threats.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31002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4DBE336-85DE-4F2A-B95D-C8174BBDFFCE}"/>
              </a:ext>
            </a:extLst>
          </p:cNvPr>
          <p:cNvSpPr/>
          <p:nvPr/>
        </p:nvSpPr>
        <p:spPr>
          <a:xfrm>
            <a:off x="1982952" y="1995580"/>
            <a:ext cx="8226097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+mj-lt"/>
              </a:rPr>
              <a:t>"...the system has been exported to about 20 countries..."</a:t>
            </a:r>
            <a:br>
              <a:rPr lang="ru-RU" sz="2800" dirty="0">
                <a:solidFill>
                  <a:schemeClr val="bg1"/>
                </a:solidFill>
                <a:latin typeface="+mj-lt"/>
              </a:rPr>
            </a:br>
            <a:endParaRPr lang="ru-RU" sz="2800" dirty="0">
              <a:solidFill>
                <a:schemeClr val="bg1"/>
              </a:solidFill>
              <a:latin typeface="+mj-lt"/>
            </a:endParaRPr>
          </a:p>
          <a:p>
            <a:pPr algn="ctr"/>
            <a:endParaRPr lang="ru-RU" sz="2800" dirty="0">
              <a:solidFill>
                <a:schemeClr val="bg1"/>
              </a:solidFill>
              <a:latin typeface="+mj-lt"/>
            </a:endParaRPr>
          </a:p>
          <a:p>
            <a:pPr algn="ctr"/>
            <a:br>
              <a:rPr lang="ru-RU" sz="2800" dirty="0">
                <a:solidFill>
                  <a:schemeClr val="bg1"/>
                </a:solidFill>
                <a:latin typeface="+mj-lt"/>
              </a:rPr>
            </a:br>
            <a:r>
              <a:rPr lang="ru-RU" sz="2800" dirty="0">
                <a:solidFill>
                  <a:schemeClr val="bg1"/>
                </a:solidFill>
                <a:latin typeface="+mj-lt"/>
              </a:rPr>
              <a:t>"...continuous improvement based on field data... regarding performance in extreme desert conditions..."</a:t>
            </a:r>
            <a:br>
              <a:rPr lang="ru-RU" sz="2800" dirty="0">
                <a:solidFill>
                  <a:schemeClr val="bg1"/>
                </a:solidFill>
                <a:latin typeface="+mj-lt"/>
              </a:rPr>
            </a:br>
            <a:endParaRPr lang="ru-RU" sz="280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0C9FB848-0FED-4D32-A55B-77C3EEBD88B8}"/>
              </a:ext>
            </a:extLst>
          </p:cNvPr>
          <p:cNvCxnSpPr/>
          <p:nvPr/>
        </p:nvCxnSpPr>
        <p:spPr>
          <a:xfrm>
            <a:off x="1933904" y="3392488"/>
            <a:ext cx="8324193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31064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8103AD-E978-45B2-95E2-7133575EC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AWP C-UAS 2025: Architecture of the integrated UAV defense system</a:t>
            </a:r>
            <a:br>
              <a:rPr lang="ru-RU" dirty="0"/>
            </a:b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sp>
        <p:nvSpPr>
          <p:cNvPr id="3" name="Полилиния: фигура 2">
            <a:extLst>
              <a:ext uri="{FF2B5EF4-FFF2-40B4-BE49-F238E27FC236}">
                <a16:creationId xmlns:a16="http://schemas.microsoft.com/office/drawing/2014/main" id="{DD244C6B-9AF1-4155-9C7F-6DF5E1B91F4A}"/>
              </a:ext>
            </a:extLst>
          </p:cNvPr>
          <p:cNvSpPr/>
          <p:nvPr/>
        </p:nvSpPr>
        <p:spPr>
          <a:xfrm flipH="1">
            <a:off x="498098" y="2424895"/>
            <a:ext cx="432000" cy="432000"/>
          </a:xfrm>
          <a:custGeom>
            <a:avLst/>
            <a:gdLst>
              <a:gd name="connsiteX0" fmla="*/ 0 w 192024"/>
              <a:gd name="connsiteY0" fmla="*/ 0 h 210312"/>
              <a:gd name="connsiteX1" fmla="*/ 192024 w 192024"/>
              <a:gd name="connsiteY1" fmla="*/ 0 h 210312"/>
              <a:gd name="connsiteX2" fmla="*/ 192024 w 192024"/>
              <a:gd name="connsiteY2" fmla="*/ 210312 h 210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2024" h="210312">
                <a:moveTo>
                  <a:pt x="0" y="0"/>
                </a:moveTo>
                <a:lnTo>
                  <a:pt x="192024" y="0"/>
                </a:lnTo>
                <a:lnTo>
                  <a:pt x="192024" y="210312"/>
                </a:lnTo>
              </a:path>
            </a:pathLst>
          </a:cu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олилиния: фигура 3">
            <a:extLst>
              <a:ext uri="{FF2B5EF4-FFF2-40B4-BE49-F238E27FC236}">
                <a16:creationId xmlns:a16="http://schemas.microsoft.com/office/drawing/2014/main" id="{DE939DF2-05AF-4078-A23D-098C80A5553F}"/>
              </a:ext>
            </a:extLst>
          </p:cNvPr>
          <p:cNvSpPr/>
          <p:nvPr/>
        </p:nvSpPr>
        <p:spPr>
          <a:xfrm flipV="1">
            <a:off x="6474280" y="3795482"/>
            <a:ext cx="432000" cy="432000"/>
          </a:xfrm>
          <a:custGeom>
            <a:avLst/>
            <a:gdLst>
              <a:gd name="connsiteX0" fmla="*/ 0 w 192024"/>
              <a:gd name="connsiteY0" fmla="*/ 0 h 210312"/>
              <a:gd name="connsiteX1" fmla="*/ 192024 w 192024"/>
              <a:gd name="connsiteY1" fmla="*/ 0 h 210312"/>
              <a:gd name="connsiteX2" fmla="*/ 192024 w 192024"/>
              <a:gd name="connsiteY2" fmla="*/ 210312 h 210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2024" h="210312">
                <a:moveTo>
                  <a:pt x="0" y="0"/>
                </a:moveTo>
                <a:lnTo>
                  <a:pt x="192024" y="0"/>
                </a:lnTo>
                <a:lnTo>
                  <a:pt x="192024" y="210312"/>
                </a:lnTo>
              </a:path>
            </a:pathLst>
          </a:cu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C151520-CCC5-4C9D-9FD4-E675D13A8143}"/>
              </a:ext>
            </a:extLst>
          </p:cNvPr>
          <p:cNvSpPr/>
          <p:nvPr/>
        </p:nvSpPr>
        <p:spPr>
          <a:xfrm>
            <a:off x="714098" y="2640895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/>
              <a:t>Software-defined radio (SDR) technologies, stationary and mobile solutions for precision counter-drone measures.</a:t>
            </a:r>
          </a:p>
        </p:txBody>
      </p:sp>
    </p:spTree>
    <p:extLst>
      <p:ext uri="{BB962C8B-B14F-4D97-AF65-F5344CB8AC3E}">
        <p14:creationId xmlns:p14="http://schemas.microsoft.com/office/powerpoint/2010/main" val="39354084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07036A44-9ACA-4B46-A2B8-6EDEA9EE8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About the company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1A39622-7D6B-4443-8710-9DF360266D9F}"/>
              </a:ext>
            </a:extLst>
          </p:cNvPr>
          <p:cNvSpPr/>
          <p:nvPr/>
        </p:nvSpPr>
        <p:spPr>
          <a:xfrm>
            <a:off x="6768591" y="2108910"/>
            <a:ext cx="4230910" cy="2970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SzPct val="90000"/>
              <a:buFont typeface="Wingdings" panose="05000000000000000000" pitchFamily="2" charset="2"/>
              <a:buChar char="§"/>
            </a:pPr>
            <a:r>
              <a:rPr lang="ru-RU" sz="1100" b="1" dirty="0">
                <a:latin typeface="+mj-lt"/>
              </a:rPr>
              <a:t>Fast delivery and production. Factory stocks allow dispatch in 1–14 </a:t>
            </a:r>
            <a:r>
              <a:rPr lang="ru-RU" sz="1100" b="1" dirty="0" err="1">
                <a:latin typeface="+mj-lt"/>
              </a:rPr>
              <a:t>days</a:t>
            </a:r>
            <a:r>
              <a:rPr lang="ru-RU" sz="1100" b="1" dirty="0">
                <a:latin typeface="+mj-lt"/>
              </a:rPr>
              <a:t>, without import delays.​</a:t>
            </a:r>
          </a:p>
          <a:p>
            <a:pPr marL="171450" indent="-171450">
              <a:buSzPct val="90000"/>
              <a:buFont typeface="Wingdings" panose="05000000000000000000" pitchFamily="2" charset="2"/>
              <a:buChar char="§"/>
            </a:pPr>
            <a:endParaRPr lang="ru-RU" sz="1100" dirty="0"/>
          </a:p>
          <a:p>
            <a:pPr marL="171450" indent="-171450">
              <a:buSzPct val="90000"/>
              <a:buFont typeface="Wingdings" panose="05000000000000000000" pitchFamily="2" charset="2"/>
              <a:buChar char="§"/>
            </a:pPr>
            <a:r>
              <a:rPr lang="ru-RU" sz="1100" b="1" dirty="0">
                <a:latin typeface="+mj-lt"/>
              </a:rPr>
              <a:t>Individual approach. Projects based on object geometry, calculating loads and testing, adapting to object geometry.</a:t>
            </a:r>
          </a:p>
          <a:p>
            <a:pPr marL="171450" indent="-171450">
              <a:buSzPct val="90000"/>
              <a:buFont typeface="Wingdings" panose="05000000000000000000" pitchFamily="2" charset="2"/>
              <a:buChar char="§"/>
            </a:pPr>
            <a:endParaRPr lang="ru-RU" sz="1100" dirty="0"/>
          </a:p>
          <a:p>
            <a:pPr marL="171450" indent="-171450">
              <a:buSzPct val="90000"/>
              <a:buFont typeface="Wingdings" panose="05000000000000000000" pitchFamily="2" charset="2"/>
              <a:buChar char="§"/>
            </a:pPr>
            <a:r>
              <a:rPr lang="ru-RU" sz="1100" b="1" dirty="0">
                <a:latin typeface="+mj-lt"/>
              </a:rPr>
              <a:t>Reliability and localization. Resistance to damage, wind, and snow, with emergency repair options; integrates with existing security systems.</a:t>
            </a:r>
          </a:p>
          <a:p>
            <a:pPr marL="171450" indent="-171450">
              <a:buSzPct val="90000"/>
              <a:buFont typeface="Wingdings" panose="05000000000000000000" pitchFamily="2" charset="2"/>
              <a:buChar char="§"/>
            </a:pPr>
            <a:endParaRPr lang="ru-RU" sz="1100" dirty="0"/>
          </a:p>
          <a:p>
            <a:pPr marL="171450" indent="-171450">
              <a:buSzPct val="90000"/>
              <a:buFont typeface="Wingdings" panose="05000000000000000000" pitchFamily="2" charset="2"/>
              <a:buChar char="§"/>
            </a:pPr>
            <a:r>
              <a:rPr lang="ru-RU" sz="1100" b="1" dirty="0">
                <a:latin typeface="+mj-lt"/>
              </a:rPr>
              <a:t>Complexity. From surveys to maintenance, with documentation and threat audits — 30–50% cheaper than imported analogs.​</a:t>
            </a:r>
          </a:p>
          <a:p>
            <a:pPr marL="171450" indent="-171450">
              <a:buSzPct val="90000"/>
              <a:buFont typeface="Wingdings" panose="05000000000000000000" pitchFamily="2" charset="2"/>
              <a:buChar char="§"/>
            </a:pPr>
            <a:endParaRPr lang="ru-RU" sz="1100" dirty="0"/>
          </a:p>
          <a:p>
            <a:pPr marL="171450" indent="-171450">
              <a:buSzPct val="90000"/>
              <a:buFont typeface="Wingdings" panose="05000000000000000000" pitchFamily="2" charset="2"/>
              <a:buChar char="§"/>
            </a:pPr>
            <a:r>
              <a:rPr lang="ru-RU" sz="1100" b="1" dirty="0">
                <a:latin typeface="+mj-lt"/>
              </a:rPr>
              <a:t>Compliance with standards. Certified by the Ministry of Construction of the Russian Federation, suitable for restricted and civilian facilities.​</a:t>
            </a: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555E1C42-EED8-4D8B-802A-25169250B7F9}"/>
              </a:ext>
            </a:extLst>
          </p:cNvPr>
          <p:cNvGrpSpPr/>
          <p:nvPr/>
        </p:nvGrpSpPr>
        <p:grpSpPr>
          <a:xfrm>
            <a:off x="518606" y="1314128"/>
            <a:ext cx="5120804" cy="4464954"/>
            <a:chOff x="371475" y="1211511"/>
            <a:chExt cx="3855349" cy="3892247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9A3BEA0C-00BB-42C2-A1A0-156E1B6B8D6D}"/>
                </a:ext>
              </a:extLst>
            </p:cNvPr>
            <p:cNvSpPr/>
            <p:nvPr/>
          </p:nvSpPr>
          <p:spPr>
            <a:xfrm>
              <a:off x="479475" y="1319511"/>
              <a:ext cx="3675887" cy="3675887"/>
            </a:xfrm>
            <a:prstGeom prst="rect">
              <a:avLst/>
            </a:prstGeom>
            <a:noFill/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олилиния: фигура 10">
              <a:extLst>
                <a:ext uri="{FF2B5EF4-FFF2-40B4-BE49-F238E27FC236}">
                  <a16:creationId xmlns:a16="http://schemas.microsoft.com/office/drawing/2014/main" id="{74292D35-B382-47C1-9708-51C97927C6D3}"/>
                </a:ext>
              </a:extLst>
            </p:cNvPr>
            <p:cNvSpPr/>
            <p:nvPr/>
          </p:nvSpPr>
          <p:spPr>
            <a:xfrm>
              <a:off x="4064202" y="1211511"/>
              <a:ext cx="162622" cy="188294"/>
            </a:xfrm>
            <a:custGeom>
              <a:avLst/>
              <a:gdLst>
                <a:gd name="connsiteX0" fmla="*/ 0 w 192024"/>
                <a:gd name="connsiteY0" fmla="*/ 0 h 210312"/>
                <a:gd name="connsiteX1" fmla="*/ 192024 w 192024"/>
                <a:gd name="connsiteY1" fmla="*/ 0 h 210312"/>
                <a:gd name="connsiteX2" fmla="*/ 192024 w 192024"/>
                <a:gd name="connsiteY2" fmla="*/ 210312 h 210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2024" h="210312">
                  <a:moveTo>
                    <a:pt x="0" y="0"/>
                  </a:moveTo>
                  <a:lnTo>
                    <a:pt x="192024" y="0"/>
                  </a:lnTo>
                  <a:lnTo>
                    <a:pt x="192024" y="210312"/>
                  </a:lnTo>
                </a:path>
              </a:pathLst>
            </a:cu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олилиния: фигура 11">
              <a:extLst>
                <a:ext uri="{FF2B5EF4-FFF2-40B4-BE49-F238E27FC236}">
                  <a16:creationId xmlns:a16="http://schemas.microsoft.com/office/drawing/2014/main" id="{957273E3-A84A-44BC-AA28-8EE1CBC32D4F}"/>
                </a:ext>
              </a:extLst>
            </p:cNvPr>
            <p:cNvSpPr/>
            <p:nvPr/>
          </p:nvSpPr>
          <p:spPr>
            <a:xfrm flipH="1" flipV="1">
              <a:off x="371475" y="4915464"/>
              <a:ext cx="162622" cy="188294"/>
            </a:xfrm>
            <a:custGeom>
              <a:avLst/>
              <a:gdLst>
                <a:gd name="connsiteX0" fmla="*/ 0 w 192024"/>
                <a:gd name="connsiteY0" fmla="*/ 0 h 210312"/>
                <a:gd name="connsiteX1" fmla="*/ 192024 w 192024"/>
                <a:gd name="connsiteY1" fmla="*/ 0 h 210312"/>
                <a:gd name="connsiteX2" fmla="*/ 192024 w 192024"/>
                <a:gd name="connsiteY2" fmla="*/ 210312 h 210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2024" h="210312">
                  <a:moveTo>
                    <a:pt x="0" y="0"/>
                  </a:moveTo>
                  <a:lnTo>
                    <a:pt x="192024" y="0"/>
                  </a:lnTo>
                  <a:lnTo>
                    <a:pt x="192024" y="210312"/>
                  </a:lnTo>
                </a:path>
              </a:pathLst>
            </a:cu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A5A931F-86E2-45AE-9636-6DBFEFE1C9BB}"/>
              </a:ext>
            </a:extLst>
          </p:cNvPr>
          <p:cNvSpPr/>
          <p:nvPr/>
        </p:nvSpPr>
        <p:spPr>
          <a:xfrm>
            <a:off x="892605" y="1650336"/>
            <a:ext cx="3862177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dirty="0">
                <a:solidFill>
                  <a:srgbClr val="000000"/>
                </a:solidFill>
              </a:rPr>
              <a:t>Yukaplanet specializes in supplying modern drone protection systems for industrial sites, including petrochemical enterprises, energy, warehouses, and infrastructure.</a:t>
            </a:r>
            <a:br>
              <a:rPr lang="ru-RU" sz="1400" dirty="0">
                <a:solidFill>
                  <a:srgbClr val="000000"/>
                </a:solidFill>
              </a:rPr>
            </a:br>
            <a:endParaRPr lang="ru-RU" sz="1400" dirty="0">
              <a:solidFill>
                <a:srgbClr val="000000"/>
              </a:solidFill>
            </a:endParaRPr>
          </a:p>
          <a:p>
            <a:pPr lvl="0"/>
            <a:endParaRPr lang="ru-RU" sz="1400" dirty="0">
              <a:solidFill>
                <a:srgbClr val="000000"/>
              </a:solidFill>
            </a:endParaRPr>
          </a:p>
          <a:p>
            <a:pPr lvl="0"/>
            <a:r>
              <a:rPr lang="en-US" sz="1400" dirty="0">
                <a:solidFill>
                  <a:srgbClr val="000000"/>
                </a:solidFill>
              </a:rPr>
              <a:t>Yukaplanet offers turnkey solutions: from site surveys and design to supply, installation, and maintenance.</a:t>
            </a: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D9759AA2-EF89-42E8-828A-879255835D6D}"/>
              </a:ext>
            </a:extLst>
          </p:cNvPr>
          <p:cNvGrpSpPr/>
          <p:nvPr/>
        </p:nvGrpSpPr>
        <p:grpSpPr>
          <a:xfrm>
            <a:off x="6375044" y="1314335"/>
            <a:ext cx="5120804" cy="4464954"/>
            <a:chOff x="371475" y="1211511"/>
            <a:chExt cx="3855349" cy="3892247"/>
          </a:xfrm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546A84D8-A7B5-4F14-A078-F93F42E4D5E4}"/>
                </a:ext>
              </a:extLst>
            </p:cNvPr>
            <p:cNvSpPr/>
            <p:nvPr/>
          </p:nvSpPr>
          <p:spPr>
            <a:xfrm>
              <a:off x="479475" y="1319511"/>
              <a:ext cx="3675887" cy="3675887"/>
            </a:xfrm>
            <a:prstGeom prst="rect">
              <a:avLst/>
            </a:prstGeom>
            <a:noFill/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Полилиния: фигура 16">
              <a:extLst>
                <a:ext uri="{FF2B5EF4-FFF2-40B4-BE49-F238E27FC236}">
                  <a16:creationId xmlns:a16="http://schemas.microsoft.com/office/drawing/2014/main" id="{DEF81162-BD8C-42D0-9962-6D0222992093}"/>
                </a:ext>
              </a:extLst>
            </p:cNvPr>
            <p:cNvSpPr/>
            <p:nvPr/>
          </p:nvSpPr>
          <p:spPr>
            <a:xfrm>
              <a:off x="4064202" y="1211511"/>
              <a:ext cx="162622" cy="188294"/>
            </a:xfrm>
            <a:custGeom>
              <a:avLst/>
              <a:gdLst>
                <a:gd name="connsiteX0" fmla="*/ 0 w 192024"/>
                <a:gd name="connsiteY0" fmla="*/ 0 h 210312"/>
                <a:gd name="connsiteX1" fmla="*/ 192024 w 192024"/>
                <a:gd name="connsiteY1" fmla="*/ 0 h 210312"/>
                <a:gd name="connsiteX2" fmla="*/ 192024 w 192024"/>
                <a:gd name="connsiteY2" fmla="*/ 210312 h 210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2024" h="210312">
                  <a:moveTo>
                    <a:pt x="0" y="0"/>
                  </a:moveTo>
                  <a:lnTo>
                    <a:pt x="192024" y="0"/>
                  </a:lnTo>
                  <a:lnTo>
                    <a:pt x="192024" y="210312"/>
                  </a:lnTo>
                </a:path>
              </a:pathLst>
            </a:cu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Полилиния: фигура 17">
              <a:extLst>
                <a:ext uri="{FF2B5EF4-FFF2-40B4-BE49-F238E27FC236}">
                  <a16:creationId xmlns:a16="http://schemas.microsoft.com/office/drawing/2014/main" id="{E73FB02F-2316-4DC5-81FC-02D37731D815}"/>
                </a:ext>
              </a:extLst>
            </p:cNvPr>
            <p:cNvSpPr/>
            <p:nvPr/>
          </p:nvSpPr>
          <p:spPr>
            <a:xfrm flipH="1" flipV="1">
              <a:off x="371475" y="4915464"/>
              <a:ext cx="162622" cy="188294"/>
            </a:xfrm>
            <a:custGeom>
              <a:avLst/>
              <a:gdLst>
                <a:gd name="connsiteX0" fmla="*/ 0 w 192024"/>
                <a:gd name="connsiteY0" fmla="*/ 0 h 210312"/>
                <a:gd name="connsiteX1" fmla="*/ 192024 w 192024"/>
                <a:gd name="connsiteY1" fmla="*/ 0 h 210312"/>
                <a:gd name="connsiteX2" fmla="*/ 192024 w 192024"/>
                <a:gd name="connsiteY2" fmla="*/ 210312 h 210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2024" h="210312">
                  <a:moveTo>
                    <a:pt x="0" y="0"/>
                  </a:moveTo>
                  <a:lnTo>
                    <a:pt x="192024" y="0"/>
                  </a:lnTo>
                  <a:lnTo>
                    <a:pt x="192024" y="210312"/>
                  </a:lnTo>
                </a:path>
              </a:pathLst>
            </a:cu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CE7E8792-443D-46F5-88D1-C4591144E38E}"/>
              </a:ext>
            </a:extLst>
          </p:cNvPr>
          <p:cNvSpPr/>
          <p:nvPr/>
        </p:nvSpPr>
        <p:spPr>
          <a:xfrm>
            <a:off x="6768591" y="1650336"/>
            <a:ext cx="387654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+mj-lt"/>
              </a:rPr>
              <a:t>Our competitive advantages: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E31D7E88-6564-4D47-B938-7FDE60BD02DD}"/>
              </a:ext>
            </a:extLst>
          </p:cNvPr>
          <p:cNvSpPr/>
          <p:nvPr/>
        </p:nvSpPr>
        <p:spPr>
          <a:xfrm>
            <a:off x="371475" y="6093373"/>
            <a:ext cx="927070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100" dirty="0">
                <a:solidFill>
                  <a:srgbClr val="000000"/>
                </a:solidFill>
              </a:rPr>
              <a:t>We will provide customer references upon request. Yukaplanet – an authorized supplier with the highest partner status.</a:t>
            </a:r>
          </a:p>
        </p:txBody>
      </p:sp>
    </p:spTree>
    <p:extLst>
      <p:ext uri="{BB962C8B-B14F-4D97-AF65-F5344CB8AC3E}">
        <p14:creationId xmlns:p14="http://schemas.microsoft.com/office/powerpoint/2010/main" val="23248572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>
            <a:extLst>
              <a:ext uri="{FF2B5EF4-FFF2-40B4-BE49-F238E27FC236}">
                <a16:creationId xmlns:a16="http://schemas.microsoft.com/office/drawing/2014/main" id="{A841E761-8167-4449-827E-6C122CCFF8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82" t="21966" r="56016" b="9604"/>
          <a:stretch/>
        </p:blipFill>
        <p:spPr>
          <a:xfrm>
            <a:off x="705372" y="1802199"/>
            <a:ext cx="3845355" cy="3872657"/>
          </a:xfrm>
          <a:prstGeom prst="rect">
            <a:avLst/>
          </a:prstGeom>
          <a:noFill/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A14058-BB99-4A6D-ABA0-CB3F2B4B8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Technological core: SDR (Software Defined Radio) architecture</a:t>
            </a: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52291BD3-57A5-4D15-BD8D-CBF606E95F18}"/>
              </a:ext>
            </a:extLst>
          </p:cNvPr>
          <p:cNvGrpSpPr/>
          <p:nvPr/>
        </p:nvGrpSpPr>
        <p:grpSpPr>
          <a:xfrm>
            <a:off x="489372" y="1586199"/>
            <a:ext cx="4306136" cy="4277864"/>
            <a:chOff x="6591595" y="1349372"/>
            <a:chExt cx="4306136" cy="4277864"/>
          </a:xfrm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CCD369A7-B133-4300-A8D4-98D25F22CF8E}"/>
                </a:ext>
              </a:extLst>
            </p:cNvPr>
            <p:cNvSpPr/>
            <p:nvPr/>
          </p:nvSpPr>
          <p:spPr>
            <a:xfrm>
              <a:off x="6703512" y="1465204"/>
              <a:ext cx="4071610" cy="4035762"/>
            </a:xfrm>
            <a:prstGeom prst="rect">
              <a:avLst/>
            </a:prstGeom>
            <a:noFill/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id="{05C39A72-8943-4762-8E3A-FDC1D33094F0}"/>
                </a:ext>
              </a:extLst>
            </p:cNvPr>
            <p:cNvGrpSpPr/>
            <p:nvPr/>
          </p:nvGrpSpPr>
          <p:grpSpPr>
            <a:xfrm>
              <a:off x="6591595" y="1349372"/>
              <a:ext cx="4306136" cy="4277864"/>
              <a:chOff x="6591595" y="1349372"/>
              <a:chExt cx="4306136" cy="4277864"/>
            </a:xfrm>
          </p:grpSpPr>
          <p:sp>
            <p:nvSpPr>
              <p:cNvPr id="6" name="Полилиния: фигура 5">
                <a:extLst>
                  <a:ext uri="{FF2B5EF4-FFF2-40B4-BE49-F238E27FC236}">
                    <a16:creationId xmlns:a16="http://schemas.microsoft.com/office/drawing/2014/main" id="{EDC99B33-16BE-4E8B-801E-CC8906188EED}"/>
                  </a:ext>
                </a:extLst>
              </p:cNvPr>
              <p:cNvSpPr/>
              <p:nvPr/>
            </p:nvSpPr>
            <p:spPr>
              <a:xfrm>
                <a:off x="10671039" y="1349372"/>
                <a:ext cx="216000" cy="216000"/>
              </a:xfrm>
              <a:custGeom>
                <a:avLst/>
                <a:gdLst>
                  <a:gd name="connsiteX0" fmla="*/ 0 w 192024"/>
                  <a:gd name="connsiteY0" fmla="*/ 0 h 210312"/>
                  <a:gd name="connsiteX1" fmla="*/ 192024 w 192024"/>
                  <a:gd name="connsiteY1" fmla="*/ 0 h 210312"/>
                  <a:gd name="connsiteX2" fmla="*/ 192024 w 192024"/>
                  <a:gd name="connsiteY2" fmla="*/ 210312 h 210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2024" h="210312">
                    <a:moveTo>
                      <a:pt x="0" y="0"/>
                    </a:moveTo>
                    <a:lnTo>
                      <a:pt x="192024" y="0"/>
                    </a:lnTo>
                    <a:lnTo>
                      <a:pt x="192024" y="210312"/>
                    </a:lnTo>
                  </a:path>
                </a:pathLst>
              </a:custGeom>
              <a:no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" name="Полилиния: фигура 6">
                <a:extLst>
                  <a:ext uri="{FF2B5EF4-FFF2-40B4-BE49-F238E27FC236}">
                    <a16:creationId xmlns:a16="http://schemas.microsoft.com/office/drawing/2014/main" id="{03B4129F-4A3F-4F0B-8F76-EC52D05D083E}"/>
                  </a:ext>
                </a:extLst>
              </p:cNvPr>
              <p:cNvSpPr/>
              <p:nvPr/>
            </p:nvSpPr>
            <p:spPr>
              <a:xfrm flipH="1" flipV="1">
                <a:off x="6591595" y="5411236"/>
                <a:ext cx="216000" cy="216000"/>
              </a:xfrm>
              <a:custGeom>
                <a:avLst/>
                <a:gdLst>
                  <a:gd name="connsiteX0" fmla="*/ 0 w 192024"/>
                  <a:gd name="connsiteY0" fmla="*/ 0 h 210312"/>
                  <a:gd name="connsiteX1" fmla="*/ 192024 w 192024"/>
                  <a:gd name="connsiteY1" fmla="*/ 0 h 210312"/>
                  <a:gd name="connsiteX2" fmla="*/ 192024 w 192024"/>
                  <a:gd name="connsiteY2" fmla="*/ 210312 h 210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2024" h="210312">
                    <a:moveTo>
                      <a:pt x="0" y="0"/>
                    </a:moveTo>
                    <a:lnTo>
                      <a:pt x="192024" y="0"/>
                    </a:lnTo>
                    <a:lnTo>
                      <a:pt x="192024" y="210312"/>
                    </a:lnTo>
                  </a:path>
                </a:pathLst>
              </a:custGeom>
              <a:no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" name="Полилиния: фигура 7">
                <a:extLst>
                  <a:ext uri="{FF2B5EF4-FFF2-40B4-BE49-F238E27FC236}">
                    <a16:creationId xmlns:a16="http://schemas.microsoft.com/office/drawing/2014/main" id="{5DDF6B77-576C-496F-94CD-EA44EA8A790A}"/>
                  </a:ext>
                </a:extLst>
              </p:cNvPr>
              <p:cNvSpPr/>
              <p:nvPr/>
            </p:nvSpPr>
            <p:spPr>
              <a:xfrm flipV="1">
                <a:off x="10681731" y="5411236"/>
                <a:ext cx="216000" cy="216000"/>
              </a:xfrm>
              <a:custGeom>
                <a:avLst/>
                <a:gdLst>
                  <a:gd name="connsiteX0" fmla="*/ 0 w 192024"/>
                  <a:gd name="connsiteY0" fmla="*/ 0 h 210312"/>
                  <a:gd name="connsiteX1" fmla="*/ 192024 w 192024"/>
                  <a:gd name="connsiteY1" fmla="*/ 0 h 210312"/>
                  <a:gd name="connsiteX2" fmla="*/ 192024 w 192024"/>
                  <a:gd name="connsiteY2" fmla="*/ 210312 h 210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2024" h="210312">
                    <a:moveTo>
                      <a:pt x="0" y="0"/>
                    </a:moveTo>
                    <a:lnTo>
                      <a:pt x="192024" y="0"/>
                    </a:lnTo>
                    <a:lnTo>
                      <a:pt x="192024" y="210312"/>
                    </a:lnTo>
                  </a:path>
                </a:pathLst>
              </a:custGeom>
              <a:no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" name="Полилиния: фигура 8">
                <a:extLst>
                  <a:ext uri="{FF2B5EF4-FFF2-40B4-BE49-F238E27FC236}">
                    <a16:creationId xmlns:a16="http://schemas.microsoft.com/office/drawing/2014/main" id="{213FA3C7-75A9-431B-87DC-CC059ACDE38B}"/>
                  </a:ext>
                </a:extLst>
              </p:cNvPr>
              <p:cNvSpPr/>
              <p:nvPr/>
            </p:nvSpPr>
            <p:spPr>
              <a:xfrm flipH="1">
                <a:off x="6591595" y="1355678"/>
                <a:ext cx="216000" cy="216000"/>
              </a:xfrm>
              <a:custGeom>
                <a:avLst/>
                <a:gdLst>
                  <a:gd name="connsiteX0" fmla="*/ 0 w 192024"/>
                  <a:gd name="connsiteY0" fmla="*/ 0 h 210312"/>
                  <a:gd name="connsiteX1" fmla="*/ 192024 w 192024"/>
                  <a:gd name="connsiteY1" fmla="*/ 0 h 210312"/>
                  <a:gd name="connsiteX2" fmla="*/ 192024 w 192024"/>
                  <a:gd name="connsiteY2" fmla="*/ 210312 h 210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2024" h="210312">
                    <a:moveTo>
                      <a:pt x="0" y="0"/>
                    </a:moveTo>
                    <a:lnTo>
                      <a:pt x="192024" y="0"/>
                    </a:lnTo>
                    <a:lnTo>
                      <a:pt x="192024" y="210312"/>
                    </a:lnTo>
                  </a:path>
                </a:pathLst>
              </a:custGeom>
              <a:no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2913E765-35A7-4F91-84D8-1C4665652DF5}"/>
              </a:ext>
            </a:extLst>
          </p:cNvPr>
          <p:cNvGrpSpPr/>
          <p:nvPr/>
        </p:nvGrpSpPr>
        <p:grpSpPr>
          <a:xfrm>
            <a:off x="6096000" y="1713999"/>
            <a:ext cx="5457305" cy="4023794"/>
            <a:chOff x="6096000" y="1713999"/>
            <a:chExt cx="5457305" cy="4023794"/>
          </a:xfrm>
        </p:grpSpPr>
        <p:grpSp>
          <p:nvGrpSpPr>
            <p:cNvPr id="20" name="Группа 19">
              <a:extLst>
                <a:ext uri="{FF2B5EF4-FFF2-40B4-BE49-F238E27FC236}">
                  <a16:creationId xmlns:a16="http://schemas.microsoft.com/office/drawing/2014/main" id="{DFDD2D81-CBA6-4AF4-8270-D94CB79C9203}"/>
                </a:ext>
              </a:extLst>
            </p:cNvPr>
            <p:cNvGrpSpPr/>
            <p:nvPr/>
          </p:nvGrpSpPr>
          <p:grpSpPr>
            <a:xfrm flipH="1" flipV="1">
              <a:off x="6096000" y="1713999"/>
              <a:ext cx="5457305" cy="4023794"/>
              <a:chOff x="6103894" y="2705001"/>
              <a:chExt cx="5274091" cy="2595693"/>
            </a:xfrm>
          </p:grpSpPr>
          <p:sp>
            <p:nvSpPr>
              <p:cNvPr id="22" name="Прямоугольник 21">
                <a:extLst>
                  <a:ext uri="{FF2B5EF4-FFF2-40B4-BE49-F238E27FC236}">
                    <a16:creationId xmlns:a16="http://schemas.microsoft.com/office/drawing/2014/main" id="{493F8FAF-19ED-420B-928B-A71B17EA21B3}"/>
                  </a:ext>
                </a:extLst>
              </p:cNvPr>
              <p:cNvSpPr/>
              <p:nvPr/>
            </p:nvSpPr>
            <p:spPr>
              <a:xfrm>
                <a:off x="6103894" y="2705001"/>
                <a:ext cx="5274091" cy="767774"/>
              </a:xfrm>
              <a:prstGeom prst="rect">
                <a:avLst/>
              </a:prstGeom>
              <a:noFill/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" name="Прямоугольник 22">
                <a:extLst>
                  <a:ext uri="{FF2B5EF4-FFF2-40B4-BE49-F238E27FC236}">
                    <a16:creationId xmlns:a16="http://schemas.microsoft.com/office/drawing/2014/main" id="{F8813169-205A-4741-961D-05FF841E57FA}"/>
                  </a:ext>
                </a:extLst>
              </p:cNvPr>
              <p:cNvSpPr/>
              <p:nvPr/>
            </p:nvSpPr>
            <p:spPr>
              <a:xfrm>
                <a:off x="6103894" y="3618961"/>
                <a:ext cx="5274091" cy="767774"/>
              </a:xfrm>
              <a:prstGeom prst="rect">
                <a:avLst/>
              </a:prstGeom>
              <a:noFill/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" name="Прямоугольник 23">
                <a:extLst>
                  <a:ext uri="{FF2B5EF4-FFF2-40B4-BE49-F238E27FC236}">
                    <a16:creationId xmlns:a16="http://schemas.microsoft.com/office/drawing/2014/main" id="{193C1FE4-875A-4FA7-BB64-9954620A62DB}"/>
                  </a:ext>
                </a:extLst>
              </p:cNvPr>
              <p:cNvSpPr/>
              <p:nvPr/>
            </p:nvSpPr>
            <p:spPr>
              <a:xfrm>
                <a:off x="6103894" y="4532920"/>
                <a:ext cx="5274091" cy="767774"/>
              </a:xfrm>
              <a:prstGeom prst="rect">
                <a:avLst/>
              </a:prstGeom>
              <a:noFill/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3" name="Полилиния: фигура 32">
              <a:extLst>
                <a:ext uri="{FF2B5EF4-FFF2-40B4-BE49-F238E27FC236}">
                  <a16:creationId xmlns:a16="http://schemas.microsoft.com/office/drawing/2014/main" id="{63E2C91A-2F43-4562-A587-C3577F9C24F0}"/>
                </a:ext>
              </a:extLst>
            </p:cNvPr>
            <p:cNvSpPr/>
            <p:nvPr/>
          </p:nvSpPr>
          <p:spPr>
            <a:xfrm flipH="1">
              <a:off x="6193308" y="1802199"/>
              <a:ext cx="180000" cy="180000"/>
            </a:xfrm>
            <a:custGeom>
              <a:avLst/>
              <a:gdLst>
                <a:gd name="connsiteX0" fmla="*/ 0 w 192024"/>
                <a:gd name="connsiteY0" fmla="*/ 0 h 210312"/>
                <a:gd name="connsiteX1" fmla="*/ 192024 w 192024"/>
                <a:gd name="connsiteY1" fmla="*/ 0 h 210312"/>
                <a:gd name="connsiteX2" fmla="*/ 192024 w 192024"/>
                <a:gd name="connsiteY2" fmla="*/ 210312 h 210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2024" h="210312">
                  <a:moveTo>
                    <a:pt x="0" y="0"/>
                  </a:moveTo>
                  <a:lnTo>
                    <a:pt x="192024" y="0"/>
                  </a:lnTo>
                  <a:lnTo>
                    <a:pt x="192024" y="210312"/>
                  </a:lnTo>
                </a:path>
              </a:pathLst>
            </a:cu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Полилиния: фигура 33">
              <a:extLst>
                <a:ext uri="{FF2B5EF4-FFF2-40B4-BE49-F238E27FC236}">
                  <a16:creationId xmlns:a16="http://schemas.microsoft.com/office/drawing/2014/main" id="{3F11CD03-6B02-471B-A4B1-CAAB54EBDF52}"/>
                </a:ext>
              </a:extLst>
            </p:cNvPr>
            <p:cNvSpPr/>
            <p:nvPr/>
          </p:nvSpPr>
          <p:spPr>
            <a:xfrm flipV="1">
              <a:off x="11281737" y="2642986"/>
              <a:ext cx="180000" cy="180000"/>
            </a:xfrm>
            <a:custGeom>
              <a:avLst/>
              <a:gdLst>
                <a:gd name="connsiteX0" fmla="*/ 0 w 192024"/>
                <a:gd name="connsiteY0" fmla="*/ 0 h 210312"/>
                <a:gd name="connsiteX1" fmla="*/ 192024 w 192024"/>
                <a:gd name="connsiteY1" fmla="*/ 0 h 210312"/>
                <a:gd name="connsiteX2" fmla="*/ 192024 w 192024"/>
                <a:gd name="connsiteY2" fmla="*/ 210312 h 210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2024" h="210312">
                  <a:moveTo>
                    <a:pt x="0" y="0"/>
                  </a:moveTo>
                  <a:lnTo>
                    <a:pt x="192024" y="0"/>
                  </a:lnTo>
                  <a:lnTo>
                    <a:pt x="192024" y="210312"/>
                  </a:lnTo>
                </a:path>
              </a:pathLst>
            </a:cu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Полилиния: фигура 34">
              <a:extLst>
                <a:ext uri="{FF2B5EF4-FFF2-40B4-BE49-F238E27FC236}">
                  <a16:creationId xmlns:a16="http://schemas.microsoft.com/office/drawing/2014/main" id="{167258E5-DE90-4F63-90AD-F997E3BFABD7}"/>
                </a:ext>
              </a:extLst>
            </p:cNvPr>
            <p:cNvSpPr/>
            <p:nvPr/>
          </p:nvSpPr>
          <p:spPr>
            <a:xfrm flipH="1">
              <a:off x="6189779" y="3212488"/>
              <a:ext cx="180000" cy="180000"/>
            </a:xfrm>
            <a:custGeom>
              <a:avLst/>
              <a:gdLst>
                <a:gd name="connsiteX0" fmla="*/ 0 w 192024"/>
                <a:gd name="connsiteY0" fmla="*/ 0 h 210312"/>
                <a:gd name="connsiteX1" fmla="*/ 192024 w 192024"/>
                <a:gd name="connsiteY1" fmla="*/ 0 h 210312"/>
                <a:gd name="connsiteX2" fmla="*/ 192024 w 192024"/>
                <a:gd name="connsiteY2" fmla="*/ 210312 h 210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2024" h="210312">
                  <a:moveTo>
                    <a:pt x="0" y="0"/>
                  </a:moveTo>
                  <a:lnTo>
                    <a:pt x="192024" y="0"/>
                  </a:lnTo>
                  <a:lnTo>
                    <a:pt x="192024" y="210312"/>
                  </a:lnTo>
                </a:path>
              </a:pathLst>
            </a:cu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Полилиния: фигура 35">
              <a:extLst>
                <a:ext uri="{FF2B5EF4-FFF2-40B4-BE49-F238E27FC236}">
                  <a16:creationId xmlns:a16="http://schemas.microsoft.com/office/drawing/2014/main" id="{C1EE964E-92E1-480F-8D49-E82761FE6C64}"/>
                </a:ext>
              </a:extLst>
            </p:cNvPr>
            <p:cNvSpPr/>
            <p:nvPr/>
          </p:nvSpPr>
          <p:spPr>
            <a:xfrm flipV="1">
              <a:off x="11278208" y="4053275"/>
              <a:ext cx="180000" cy="180000"/>
            </a:xfrm>
            <a:custGeom>
              <a:avLst/>
              <a:gdLst>
                <a:gd name="connsiteX0" fmla="*/ 0 w 192024"/>
                <a:gd name="connsiteY0" fmla="*/ 0 h 210312"/>
                <a:gd name="connsiteX1" fmla="*/ 192024 w 192024"/>
                <a:gd name="connsiteY1" fmla="*/ 0 h 210312"/>
                <a:gd name="connsiteX2" fmla="*/ 192024 w 192024"/>
                <a:gd name="connsiteY2" fmla="*/ 210312 h 210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2024" h="210312">
                  <a:moveTo>
                    <a:pt x="0" y="0"/>
                  </a:moveTo>
                  <a:lnTo>
                    <a:pt x="192024" y="0"/>
                  </a:lnTo>
                  <a:lnTo>
                    <a:pt x="192024" y="210312"/>
                  </a:lnTo>
                </a:path>
              </a:pathLst>
            </a:cu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Полилиния: фигура 36">
              <a:extLst>
                <a:ext uri="{FF2B5EF4-FFF2-40B4-BE49-F238E27FC236}">
                  <a16:creationId xmlns:a16="http://schemas.microsoft.com/office/drawing/2014/main" id="{07FE3ADE-7CDB-44BC-B00A-F827782AE467}"/>
                </a:ext>
              </a:extLst>
            </p:cNvPr>
            <p:cNvSpPr/>
            <p:nvPr/>
          </p:nvSpPr>
          <p:spPr>
            <a:xfrm flipH="1">
              <a:off x="6189779" y="4638251"/>
              <a:ext cx="180000" cy="180000"/>
            </a:xfrm>
            <a:custGeom>
              <a:avLst/>
              <a:gdLst>
                <a:gd name="connsiteX0" fmla="*/ 0 w 192024"/>
                <a:gd name="connsiteY0" fmla="*/ 0 h 210312"/>
                <a:gd name="connsiteX1" fmla="*/ 192024 w 192024"/>
                <a:gd name="connsiteY1" fmla="*/ 0 h 210312"/>
                <a:gd name="connsiteX2" fmla="*/ 192024 w 192024"/>
                <a:gd name="connsiteY2" fmla="*/ 210312 h 210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2024" h="210312">
                  <a:moveTo>
                    <a:pt x="0" y="0"/>
                  </a:moveTo>
                  <a:lnTo>
                    <a:pt x="192024" y="0"/>
                  </a:lnTo>
                  <a:lnTo>
                    <a:pt x="192024" y="210312"/>
                  </a:lnTo>
                </a:path>
              </a:pathLst>
            </a:cu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Полилиния: фигура 37">
              <a:extLst>
                <a:ext uri="{FF2B5EF4-FFF2-40B4-BE49-F238E27FC236}">
                  <a16:creationId xmlns:a16="http://schemas.microsoft.com/office/drawing/2014/main" id="{12A33DB5-96F7-4A24-AF5B-EFE788A75039}"/>
                </a:ext>
              </a:extLst>
            </p:cNvPr>
            <p:cNvSpPr/>
            <p:nvPr/>
          </p:nvSpPr>
          <p:spPr>
            <a:xfrm flipV="1">
              <a:off x="11278208" y="5479038"/>
              <a:ext cx="180000" cy="180000"/>
            </a:xfrm>
            <a:custGeom>
              <a:avLst/>
              <a:gdLst>
                <a:gd name="connsiteX0" fmla="*/ 0 w 192024"/>
                <a:gd name="connsiteY0" fmla="*/ 0 h 210312"/>
                <a:gd name="connsiteX1" fmla="*/ 192024 w 192024"/>
                <a:gd name="connsiteY1" fmla="*/ 0 h 210312"/>
                <a:gd name="connsiteX2" fmla="*/ 192024 w 192024"/>
                <a:gd name="connsiteY2" fmla="*/ 210312 h 210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2024" h="210312">
                  <a:moveTo>
                    <a:pt x="0" y="0"/>
                  </a:moveTo>
                  <a:lnTo>
                    <a:pt x="192024" y="0"/>
                  </a:lnTo>
                  <a:lnTo>
                    <a:pt x="192024" y="210312"/>
                  </a:lnTo>
                </a:path>
              </a:pathLst>
            </a:cu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2DE43F90-D84D-4DC9-AADE-D50D0C3530CD}"/>
              </a:ext>
            </a:extLst>
          </p:cNvPr>
          <p:cNvSpPr/>
          <p:nvPr/>
        </p:nvSpPr>
        <p:spPr>
          <a:xfrm>
            <a:off x="6268065" y="1812470"/>
            <a:ext cx="5178429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600" dirty="0">
                <a:latin typeface="+mj-lt"/>
              </a:rPr>
              <a:t>Foundation of the complex Fundamental technology that provides digital signal processing. Replaces rigid hardware filters with flexible software algorithms.</a:t>
            </a:r>
            <a:br>
              <a:rPr lang="ru-RU" sz="1400" dirty="0"/>
            </a:br>
            <a:endParaRPr lang="ru-RU" sz="1400" dirty="0"/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F308CB08-D28D-487B-8BAC-9F2828E9172B}"/>
              </a:ext>
            </a:extLst>
          </p:cNvPr>
          <p:cNvSpPr/>
          <p:nvPr/>
        </p:nvSpPr>
        <p:spPr>
          <a:xfrm>
            <a:off x="6268065" y="3233452"/>
            <a:ext cx="5313064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dirty="0">
                <a:solidFill>
                  <a:srgbClr val="000000"/>
                </a:solidFill>
                <a:latin typeface="+mj-lt"/>
              </a:rPr>
              <a:t>Adaptability Instant reconfiguration of working frequencies and suppression algorithms in response to evolving threats and the emergence of new UAV communication protocols.</a:t>
            </a:r>
            <a:br>
              <a:rPr lang="ru-RU" sz="1400" dirty="0">
                <a:solidFill>
                  <a:srgbClr val="000000"/>
                </a:solidFill>
              </a:rPr>
            </a:br>
            <a:endParaRPr lang="ru-RU" sz="1400" dirty="0">
              <a:solidFill>
                <a:srgbClr val="000000"/>
              </a:solidFill>
            </a:endParaRP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42FF804E-BF54-4048-B651-B4AA2A4EDE74}"/>
              </a:ext>
            </a:extLst>
          </p:cNvPr>
          <p:cNvSpPr/>
          <p:nvPr/>
        </p:nvSpPr>
        <p:spPr>
          <a:xfrm>
            <a:off x="6268065" y="4654775"/>
            <a:ext cx="5190143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dirty="0">
                <a:solidFill>
                  <a:srgbClr val="000000"/>
                </a:solidFill>
                <a:latin typeface="+mj-lt"/>
              </a:rPr>
              <a:t>Intelligent processing Ensures high response speed and precise signal separation, which is a critical factor for implementing the concept of precision suppression.</a:t>
            </a:r>
            <a:br>
              <a:rPr lang="ru-RU" sz="1400" dirty="0">
                <a:solidFill>
                  <a:srgbClr val="000000"/>
                </a:solidFill>
              </a:rPr>
            </a:br>
            <a:endParaRPr lang="ru-RU" sz="1400" dirty="0">
              <a:solidFill>
                <a:srgbClr val="000000"/>
              </a:solidFill>
            </a:endParaRPr>
          </a:p>
        </p:txBody>
      </p: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14F12745-1C89-4762-A76C-1329F45CFC5E}"/>
              </a:ext>
            </a:extLst>
          </p:cNvPr>
          <p:cNvGrpSpPr/>
          <p:nvPr/>
        </p:nvGrpSpPr>
        <p:grpSpPr>
          <a:xfrm>
            <a:off x="4687508" y="2320685"/>
            <a:ext cx="1408492" cy="2850479"/>
            <a:chOff x="4687508" y="2320685"/>
            <a:chExt cx="1356423" cy="2850479"/>
          </a:xfrm>
        </p:grpSpPr>
        <p:sp>
          <p:nvSpPr>
            <p:cNvPr id="29" name="Полилиния: фигура 28">
              <a:extLst>
                <a:ext uri="{FF2B5EF4-FFF2-40B4-BE49-F238E27FC236}">
                  <a16:creationId xmlns:a16="http://schemas.microsoft.com/office/drawing/2014/main" id="{1E7B536C-1508-4D38-982A-D346B0042BA9}"/>
                </a:ext>
              </a:extLst>
            </p:cNvPr>
            <p:cNvSpPr/>
            <p:nvPr/>
          </p:nvSpPr>
          <p:spPr>
            <a:xfrm>
              <a:off x="4687508" y="2320685"/>
              <a:ext cx="1343222" cy="1280159"/>
            </a:xfrm>
            <a:custGeom>
              <a:avLst/>
              <a:gdLst>
                <a:gd name="connsiteX0" fmla="*/ 0 w 1343222"/>
                <a:gd name="connsiteY0" fmla="*/ 1526102 h 1526102"/>
                <a:gd name="connsiteX1" fmla="*/ 668458 w 1343222"/>
                <a:gd name="connsiteY1" fmla="*/ 1526102 h 1526102"/>
                <a:gd name="connsiteX2" fmla="*/ 668458 w 1343222"/>
                <a:gd name="connsiteY2" fmla="*/ 0 h 1526102"/>
                <a:gd name="connsiteX3" fmla="*/ 1343222 w 1343222"/>
                <a:gd name="connsiteY3" fmla="*/ 0 h 1526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3222" h="1526102">
                  <a:moveTo>
                    <a:pt x="0" y="1526102"/>
                  </a:moveTo>
                  <a:lnTo>
                    <a:pt x="668458" y="1526102"/>
                  </a:lnTo>
                  <a:lnTo>
                    <a:pt x="668458" y="0"/>
                  </a:lnTo>
                  <a:lnTo>
                    <a:pt x="1343222" y="0"/>
                  </a:lnTo>
                </a:path>
              </a:pathLst>
            </a:custGeom>
            <a:noFill/>
            <a:ln w="19050">
              <a:solidFill>
                <a:schemeClr val="accent1"/>
              </a:solidFill>
              <a:headEnd type="oval" w="med" len="med"/>
              <a:tailEnd type="oval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31" name="Прямая со стрелкой 30">
              <a:extLst>
                <a:ext uri="{FF2B5EF4-FFF2-40B4-BE49-F238E27FC236}">
                  <a16:creationId xmlns:a16="http://schemas.microsoft.com/office/drawing/2014/main" id="{6D415A80-099C-499E-8377-84AE64B7492D}"/>
                </a:ext>
              </a:extLst>
            </p:cNvPr>
            <p:cNvCxnSpPr/>
            <p:nvPr/>
          </p:nvCxnSpPr>
          <p:spPr>
            <a:xfrm>
              <a:off x="4687508" y="3745888"/>
              <a:ext cx="1356423" cy="0"/>
            </a:xfrm>
            <a:prstGeom prst="straightConnector1">
              <a:avLst/>
            </a:prstGeom>
            <a:ln w="1905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Полилиния: фигура 31">
              <a:extLst>
                <a:ext uri="{FF2B5EF4-FFF2-40B4-BE49-F238E27FC236}">
                  <a16:creationId xmlns:a16="http://schemas.microsoft.com/office/drawing/2014/main" id="{7D7C57AC-4862-4F2C-B3FF-1D7AE1E59B66}"/>
                </a:ext>
              </a:extLst>
            </p:cNvPr>
            <p:cNvSpPr/>
            <p:nvPr/>
          </p:nvSpPr>
          <p:spPr>
            <a:xfrm flipV="1">
              <a:off x="4687508" y="3891005"/>
              <a:ext cx="1343222" cy="1280159"/>
            </a:xfrm>
            <a:custGeom>
              <a:avLst/>
              <a:gdLst>
                <a:gd name="connsiteX0" fmla="*/ 0 w 1343222"/>
                <a:gd name="connsiteY0" fmla="*/ 1526102 h 1526102"/>
                <a:gd name="connsiteX1" fmla="*/ 668458 w 1343222"/>
                <a:gd name="connsiteY1" fmla="*/ 1526102 h 1526102"/>
                <a:gd name="connsiteX2" fmla="*/ 668458 w 1343222"/>
                <a:gd name="connsiteY2" fmla="*/ 0 h 1526102"/>
                <a:gd name="connsiteX3" fmla="*/ 1343222 w 1343222"/>
                <a:gd name="connsiteY3" fmla="*/ 0 h 1526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3222" h="1526102">
                  <a:moveTo>
                    <a:pt x="0" y="1526102"/>
                  </a:moveTo>
                  <a:lnTo>
                    <a:pt x="668458" y="1526102"/>
                  </a:lnTo>
                  <a:lnTo>
                    <a:pt x="668458" y="0"/>
                  </a:lnTo>
                  <a:lnTo>
                    <a:pt x="1343222" y="0"/>
                  </a:lnTo>
                </a:path>
              </a:pathLst>
            </a:custGeom>
            <a:noFill/>
            <a:ln w="19050">
              <a:solidFill>
                <a:schemeClr val="accent1"/>
              </a:solidFill>
              <a:headEnd type="oval" w="med" len="med"/>
              <a:tailEnd type="oval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7172780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1D0A39-76A8-41E0-BB6D-67AD3D887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Paradigm Shift: Precision Protection (EWALL) vs Traditional EW Systems</a:t>
            </a:r>
            <a:br>
              <a:rPr lang="ru-RU" dirty="0"/>
            </a:br>
            <a:endParaRPr lang="ru-RU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551A98-FF60-490A-A98A-E2275357FA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73" t="31745" r="55462" b="29618"/>
          <a:stretch/>
        </p:blipFill>
        <p:spPr>
          <a:xfrm>
            <a:off x="777087" y="1701741"/>
            <a:ext cx="4435901" cy="2480413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C45FF2EC-D9EC-487B-B7C9-86131360D4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192" t="31146" r="5790" b="30597"/>
          <a:stretch/>
        </p:blipFill>
        <p:spPr>
          <a:xfrm>
            <a:off x="6594764" y="1687990"/>
            <a:ext cx="4435901" cy="2480413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0F0E8B3-D6FC-4B45-AB8B-481D805DA905}"/>
              </a:ext>
            </a:extLst>
          </p:cNvPr>
          <p:cNvSpPr/>
          <p:nvPr/>
        </p:nvSpPr>
        <p:spPr>
          <a:xfrm>
            <a:off x="662055" y="1595675"/>
            <a:ext cx="4665967" cy="2692546"/>
          </a:xfrm>
          <a:prstGeom prst="rect">
            <a:avLst/>
          </a:prstGeom>
          <a:noFill/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олилиния: фигура 12">
            <a:extLst>
              <a:ext uri="{FF2B5EF4-FFF2-40B4-BE49-F238E27FC236}">
                <a16:creationId xmlns:a16="http://schemas.microsoft.com/office/drawing/2014/main" id="{6F8B1178-4220-4331-9E8B-86B9EB98C512}"/>
              </a:ext>
            </a:extLst>
          </p:cNvPr>
          <p:cNvSpPr/>
          <p:nvPr/>
        </p:nvSpPr>
        <p:spPr>
          <a:xfrm>
            <a:off x="5230076" y="1471990"/>
            <a:ext cx="216000" cy="216000"/>
          </a:xfrm>
          <a:custGeom>
            <a:avLst/>
            <a:gdLst>
              <a:gd name="connsiteX0" fmla="*/ 0 w 192024"/>
              <a:gd name="connsiteY0" fmla="*/ 0 h 210312"/>
              <a:gd name="connsiteX1" fmla="*/ 192024 w 192024"/>
              <a:gd name="connsiteY1" fmla="*/ 0 h 210312"/>
              <a:gd name="connsiteX2" fmla="*/ 192024 w 192024"/>
              <a:gd name="connsiteY2" fmla="*/ 210312 h 210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2024" h="210312">
                <a:moveTo>
                  <a:pt x="0" y="0"/>
                </a:moveTo>
                <a:lnTo>
                  <a:pt x="192024" y="0"/>
                </a:lnTo>
                <a:lnTo>
                  <a:pt x="192024" y="210312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олилиния: фигура 13">
            <a:extLst>
              <a:ext uri="{FF2B5EF4-FFF2-40B4-BE49-F238E27FC236}">
                <a16:creationId xmlns:a16="http://schemas.microsoft.com/office/drawing/2014/main" id="{5A42587F-B854-4E43-9FED-259732D95CFD}"/>
              </a:ext>
            </a:extLst>
          </p:cNvPr>
          <p:cNvSpPr/>
          <p:nvPr/>
        </p:nvSpPr>
        <p:spPr>
          <a:xfrm flipH="1" flipV="1">
            <a:off x="544002" y="4195905"/>
            <a:ext cx="216000" cy="216000"/>
          </a:xfrm>
          <a:custGeom>
            <a:avLst/>
            <a:gdLst>
              <a:gd name="connsiteX0" fmla="*/ 0 w 192024"/>
              <a:gd name="connsiteY0" fmla="*/ 0 h 210312"/>
              <a:gd name="connsiteX1" fmla="*/ 192024 w 192024"/>
              <a:gd name="connsiteY1" fmla="*/ 0 h 210312"/>
              <a:gd name="connsiteX2" fmla="*/ 192024 w 192024"/>
              <a:gd name="connsiteY2" fmla="*/ 210312 h 210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2024" h="210312">
                <a:moveTo>
                  <a:pt x="0" y="0"/>
                </a:moveTo>
                <a:lnTo>
                  <a:pt x="192024" y="0"/>
                </a:lnTo>
                <a:lnTo>
                  <a:pt x="192024" y="210312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8A7F92C7-4026-4897-916F-15E9E828B538}"/>
              </a:ext>
            </a:extLst>
          </p:cNvPr>
          <p:cNvSpPr/>
          <p:nvPr/>
        </p:nvSpPr>
        <p:spPr>
          <a:xfrm>
            <a:off x="6479732" y="1595675"/>
            <a:ext cx="4665967" cy="2692546"/>
          </a:xfrm>
          <a:prstGeom prst="rect">
            <a:avLst/>
          </a:prstGeom>
          <a:noFill/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олилиния: фигура 16">
            <a:extLst>
              <a:ext uri="{FF2B5EF4-FFF2-40B4-BE49-F238E27FC236}">
                <a16:creationId xmlns:a16="http://schemas.microsoft.com/office/drawing/2014/main" id="{BF3D2A51-3356-499E-8CA9-831DC2375DD3}"/>
              </a:ext>
            </a:extLst>
          </p:cNvPr>
          <p:cNvSpPr/>
          <p:nvPr/>
        </p:nvSpPr>
        <p:spPr>
          <a:xfrm>
            <a:off x="11047753" y="1471990"/>
            <a:ext cx="216000" cy="216000"/>
          </a:xfrm>
          <a:custGeom>
            <a:avLst/>
            <a:gdLst>
              <a:gd name="connsiteX0" fmla="*/ 0 w 192024"/>
              <a:gd name="connsiteY0" fmla="*/ 0 h 210312"/>
              <a:gd name="connsiteX1" fmla="*/ 192024 w 192024"/>
              <a:gd name="connsiteY1" fmla="*/ 0 h 210312"/>
              <a:gd name="connsiteX2" fmla="*/ 192024 w 192024"/>
              <a:gd name="connsiteY2" fmla="*/ 210312 h 210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2024" h="210312">
                <a:moveTo>
                  <a:pt x="0" y="0"/>
                </a:moveTo>
                <a:lnTo>
                  <a:pt x="192024" y="0"/>
                </a:lnTo>
                <a:lnTo>
                  <a:pt x="192024" y="210312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олилиния: фигура 17">
            <a:extLst>
              <a:ext uri="{FF2B5EF4-FFF2-40B4-BE49-F238E27FC236}">
                <a16:creationId xmlns:a16="http://schemas.microsoft.com/office/drawing/2014/main" id="{5FECF0FB-A377-420C-9FFA-0DF8BD35F040}"/>
              </a:ext>
            </a:extLst>
          </p:cNvPr>
          <p:cNvSpPr/>
          <p:nvPr/>
        </p:nvSpPr>
        <p:spPr>
          <a:xfrm flipH="1" flipV="1">
            <a:off x="6361679" y="4195905"/>
            <a:ext cx="216000" cy="216000"/>
          </a:xfrm>
          <a:custGeom>
            <a:avLst/>
            <a:gdLst>
              <a:gd name="connsiteX0" fmla="*/ 0 w 192024"/>
              <a:gd name="connsiteY0" fmla="*/ 0 h 210312"/>
              <a:gd name="connsiteX1" fmla="*/ 192024 w 192024"/>
              <a:gd name="connsiteY1" fmla="*/ 0 h 210312"/>
              <a:gd name="connsiteX2" fmla="*/ 192024 w 192024"/>
              <a:gd name="connsiteY2" fmla="*/ 210312 h 210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2024" h="210312">
                <a:moveTo>
                  <a:pt x="0" y="0"/>
                </a:moveTo>
                <a:lnTo>
                  <a:pt x="192024" y="0"/>
                </a:lnTo>
                <a:lnTo>
                  <a:pt x="192024" y="210312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E8C84AE4-F896-41AB-ACC2-F1E434D85A5C}"/>
              </a:ext>
            </a:extLst>
          </p:cNvPr>
          <p:cNvSpPr/>
          <p:nvPr/>
        </p:nvSpPr>
        <p:spPr>
          <a:xfrm>
            <a:off x="544002" y="4580010"/>
            <a:ext cx="4784020" cy="1302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ru-RU" sz="1600" dirty="0">
                <a:latin typeface="+mj-lt"/>
              </a:rPr>
              <a:t>AWP EWALL Technology: Precision Zone Denial</a:t>
            </a:r>
          </a:p>
          <a:p>
            <a:pPr marL="176213" indent="-176213">
              <a:spcAft>
                <a:spcPts val="300"/>
              </a:spcAft>
              <a:buSzPct val="80000"/>
              <a:buFont typeface="Wingdings" panose="05000000000000000000" pitchFamily="2" charset="2"/>
              <a:buChar char="§"/>
            </a:pPr>
            <a:r>
              <a:rPr lang="ru-RU" sz="1400" dirty="0" err="1"/>
              <a:t>Civilian-Friendly Operation: Directed Suppression (180° Vertically) without Impact on Civilian Communications in Adjacent Areas.</a:t>
            </a:r>
          </a:p>
          <a:p>
            <a:pPr marL="176213" indent="-176213">
              <a:spcAft>
                <a:spcPts val="300"/>
              </a:spcAft>
              <a:buSzPct val="80000"/>
              <a:buFont typeface="Wingdings" panose="05000000000000000000" pitchFamily="2" charset="2"/>
              <a:buChar char="§"/>
            </a:pPr>
            <a:r>
              <a:rPr lang="ru-RU" sz="1400" dirty="0"/>
              <a:t>Establishing Clear Boundaries of the Protective Barrier.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AAF8DBB2-BA60-462B-B88B-9EE440FF98F9}"/>
              </a:ext>
            </a:extLst>
          </p:cNvPr>
          <p:cNvSpPr/>
          <p:nvPr/>
        </p:nvSpPr>
        <p:spPr>
          <a:xfrm>
            <a:off x="6361679" y="4542184"/>
            <a:ext cx="528631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ru-RU" sz="1600" dirty="0">
                <a:latin typeface="+mj-lt"/>
              </a:rPr>
              <a:t>Traditional EW Systems: Continuous Suppression</a:t>
            </a:r>
          </a:p>
          <a:p>
            <a:pPr marL="176213" lvl="0" indent="-176213">
              <a:spcAft>
                <a:spcPts val="300"/>
              </a:spcAft>
              <a:buSzPct val="80000"/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ru-RU" sz="1400" dirty="0"/>
              <a:t>Circular Emission Causing Critical Interference.</a:t>
            </a:r>
          </a:p>
          <a:p>
            <a:pPr marL="176213" lvl="0" indent="-176213">
              <a:spcAft>
                <a:spcPts val="300"/>
              </a:spcAft>
              <a:buSzPct val="80000"/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ru-RU" sz="1400" dirty="0"/>
              <a:t>Blocking Normal Cellular Communication, GPS, and Radio Exchange Within Range.</a:t>
            </a:r>
          </a:p>
          <a:p>
            <a:pPr marL="176213" lvl="0" indent="-176213">
              <a:spcAft>
                <a:spcPts val="300"/>
              </a:spcAft>
              <a:buSzPct val="80000"/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ru-RU" sz="1400" dirty="0"/>
              <a:t>Unfit for Use in Urban and Critical Infrastructure Conditions.</a:t>
            </a:r>
            <a:br>
              <a:rPr lang="ru-RU" sz="1400" dirty="0"/>
            </a:b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1080066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07BD2B-61A4-4648-99D5-C9F5102DC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Echelon 1: Fixed Bases C-UAS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3F268E6-F099-4319-B25B-52F3F1ED5FDF}"/>
              </a:ext>
            </a:extLst>
          </p:cNvPr>
          <p:cNvSpPr/>
          <p:nvPr/>
        </p:nvSpPr>
        <p:spPr>
          <a:xfrm>
            <a:off x="371475" y="918369"/>
            <a:ext cx="112687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Autonomous Early Detection and Precision Suppression Infrastructure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94ABB51-8285-49F1-8484-479916C2DD4F}"/>
              </a:ext>
            </a:extLst>
          </p:cNvPr>
          <p:cNvSpPr/>
          <p:nvPr/>
        </p:nvSpPr>
        <p:spPr>
          <a:xfrm>
            <a:off x="706296" y="4482446"/>
            <a:ext cx="483686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+mj-lt"/>
              </a:rPr>
              <a:t>AT-610 EWALL (Effector)</a:t>
            </a:r>
          </a:p>
          <a:p>
            <a:pPr marL="176213" lvl="0" indent="-176213">
              <a:buSzPct val="80000"/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ru-RU" sz="1400" dirty="0">
                <a:latin typeface="+mj-lt"/>
              </a:rPr>
              <a:t>Suppression ranges: 400MHz / 800-900MHz / 1.2GHz / 1.4GHz / 1.5GHz / 2.4GHz / 5.2GHz / 5.8GHz</a:t>
            </a:r>
          </a:p>
          <a:p>
            <a:pPr marL="176213" lvl="0" indent="-176213">
              <a:buSzPct val="80000"/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ru-RU" sz="1400" dirty="0">
                <a:latin typeface="+mj-lt"/>
              </a:rPr>
              <a:t>Response time: &lt; 5s</a:t>
            </a:r>
          </a:p>
          <a:p>
            <a:pPr marL="176213" lvl="0" indent="-176213">
              <a:buSzPct val="80000"/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ru-RU" sz="1400" dirty="0">
                <a:latin typeface="+mj-lt"/>
              </a:rPr>
              <a:t>GPS Positioning: External antenna (BDS / GPS / GLONASS / Galileo)</a:t>
            </a:r>
          </a:p>
          <a:p>
            <a:pPr marL="176213" lvl="0" indent="-176213">
              <a:buSzPct val="80000"/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ru-RU" sz="1400" dirty="0">
                <a:latin typeface="+mj-lt"/>
              </a:rPr>
              <a:t>Protection class: IP66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AD0A10C-B60B-4A60-B930-5E4E271A9627}"/>
              </a:ext>
            </a:extLst>
          </p:cNvPr>
          <p:cNvSpPr/>
          <p:nvPr/>
        </p:nvSpPr>
        <p:spPr>
          <a:xfrm>
            <a:off x="6315705" y="4468576"/>
            <a:ext cx="527510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+mj-lt"/>
              </a:rPr>
              <a:t>AT-606 (Detector)</a:t>
            </a:r>
          </a:p>
          <a:p>
            <a:pPr marL="176213" lvl="0" indent="-176213">
              <a:buSzPct val="80000"/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ru-RU" sz="1400" dirty="0">
                <a:latin typeface="+mj-lt"/>
              </a:rPr>
              <a:t>Operating method: Radio frequency detection</a:t>
            </a:r>
          </a:p>
          <a:p>
            <a:pPr marL="176213" lvl="0" indent="-176213">
              <a:buSzPct val="80000"/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ru-RU" sz="1400" dirty="0">
                <a:latin typeface="+mj-lt"/>
              </a:rPr>
              <a:t>Frequency range: 30MHz - 6000MHz</a:t>
            </a:r>
          </a:p>
          <a:p>
            <a:pPr marL="176213" lvl="0" indent="-176213">
              <a:buSzPct val="80000"/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ru-RU" sz="1400" dirty="0">
                <a:latin typeface="+mj-lt"/>
              </a:rPr>
              <a:t>Directivity: 360° omnidirectional</a:t>
            </a:r>
          </a:p>
          <a:p>
            <a:pPr marL="176213" lvl="0" indent="-176213">
              <a:buSzPct val="80000"/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ru-RU" sz="1400" dirty="0">
                <a:latin typeface="+mj-lt"/>
              </a:rPr>
              <a:t>Recognizable patterns: 300+</a:t>
            </a:r>
          </a:p>
          <a:p>
            <a:pPr marL="176213" lvl="0" indent="-176213">
              <a:buSzPct val="80000"/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ru-RU" sz="1400" dirty="0">
                <a:latin typeface="+mj-lt"/>
              </a:rPr>
              <a:t>Target Capacity: ≥ 100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C9B3C1C-C9A8-47CC-852C-A4C137E26D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42" y="1490250"/>
            <a:ext cx="10977166" cy="2400831"/>
          </a:xfrm>
          <a:prstGeom prst="rect">
            <a:avLst/>
          </a:prstGeom>
        </p:spPr>
      </p:pic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id="{BA0E0F37-079D-46DD-8D2D-20DC7008E397}"/>
              </a:ext>
            </a:extLst>
          </p:cNvPr>
          <p:cNvSpPr/>
          <p:nvPr/>
        </p:nvSpPr>
        <p:spPr>
          <a:xfrm rot="16200000">
            <a:off x="5868004" y="-318533"/>
            <a:ext cx="453894" cy="8595345"/>
          </a:xfrm>
          <a:custGeom>
            <a:avLst/>
            <a:gdLst>
              <a:gd name="connsiteX0" fmla="*/ 189186 w 195492"/>
              <a:gd name="connsiteY0" fmla="*/ 0 h 2333297"/>
              <a:gd name="connsiteX1" fmla="*/ 0 w 195492"/>
              <a:gd name="connsiteY1" fmla="*/ 0 h 2333297"/>
              <a:gd name="connsiteX2" fmla="*/ 0 w 195492"/>
              <a:gd name="connsiteY2" fmla="*/ 2333297 h 2333297"/>
              <a:gd name="connsiteX3" fmla="*/ 195492 w 195492"/>
              <a:gd name="connsiteY3" fmla="*/ 2333297 h 2333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492" h="2333297">
                <a:moveTo>
                  <a:pt x="189186" y="0"/>
                </a:moveTo>
                <a:lnTo>
                  <a:pt x="0" y="0"/>
                </a:lnTo>
                <a:lnTo>
                  <a:pt x="0" y="2333297"/>
                </a:lnTo>
                <a:lnTo>
                  <a:pt x="195492" y="2333297"/>
                </a:lnTo>
              </a:path>
            </a:pathLst>
          </a:custGeom>
          <a:noFill/>
          <a:ln w="19050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D2D96E8-D430-451D-985E-54747219C38C}"/>
              </a:ext>
            </a:extLst>
          </p:cNvPr>
          <p:cNvSpPr/>
          <p:nvPr/>
        </p:nvSpPr>
        <p:spPr>
          <a:xfrm>
            <a:off x="613642" y="4433263"/>
            <a:ext cx="5358336" cy="1701842"/>
          </a:xfrm>
          <a:prstGeom prst="rect">
            <a:avLst/>
          </a:prstGeom>
          <a:noFill/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76F6A03-52B3-4DCA-A6A7-D8579905A226}"/>
              </a:ext>
            </a:extLst>
          </p:cNvPr>
          <p:cNvSpPr/>
          <p:nvPr/>
        </p:nvSpPr>
        <p:spPr>
          <a:xfrm>
            <a:off x="6220025" y="4436411"/>
            <a:ext cx="5370784" cy="1701842"/>
          </a:xfrm>
          <a:prstGeom prst="rect">
            <a:avLst/>
          </a:prstGeom>
          <a:noFill/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D1E40712-F6D3-4000-B338-963F36B4B27E}"/>
              </a:ext>
            </a:extLst>
          </p:cNvPr>
          <p:cNvCxnSpPr/>
          <p:nvPr/>
        </p:nvCxnSpPr>
        <p:spPr>
          <a:xfrm>
            <a:off x="6096000" y="4206086"/>
            <a:ext cx="0" cy="26249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B9C12D94-488F-4233-9AA4-B16E5A62EF68}"/>
              </a:ext>
            </a:extLst>
          </p:cNvPr>
          <p:cNvGrpSpPr/>
          <p:nvPr/>
        </p:nvGrpSpPr>
        <p:grpSpPr>
          <a:xfrm>
            <a:off x="5977651" y="3577018"/>
            <a:ext cx="234600" cy="234600"/>
            <a:chOff x="8137887" y="2528789"/>
            <a:chExt cx="360000" cy="360000"/>
          </a:xfrm>
        </p:grpSpPr>
        <p:cxnSp>
          <p:nvCxnSpPr>
            <p:cNvPr id="15" name="Прямая соединительная линия 14">
              <a:extLst>
                <a:ext uri="{FF2B5EF4-FFF2-40B4-BE49-F238E27FC236}">
                  <a16:creationId xmlns:a16="http://schemas.microsoft.com/office/drawing/2014/main" id="{72D3FF05-5EA9-44FA-9363-CE5B73211B12}"/>
                </a:ext>
              </a:extLst>
            </p:cNvPr>
            <p:cNvCxnSpPr/>
            <p:nvPr/>
          </p:nvCxnSpPr>
          <p:spPr>
            <a:xfrm>
              <a:off x="8137887" y="2708789"/>
              <a:ext cx="360000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>
              <a:extLst>
                <a:ext uri="{FF2B5EF4-FFF2-40B4-BE49-F238E27FC236}">
                  <a16:creationId xmlns:a16="http://schemas.microsoft.com/office/drawing/2014/main" id="{157C4D48-F7A6-466C-AE7C-3541C0265739}"/>
                </a:ext>
              </a:extLst>
            </p:cNvPr>
            <p:cNvCxnSpPr/>
            <p:nvPr/>
          </p:nvCxnSpPr>
          <p:spPr>
            <a:xfrm>
              <a:off x="8317887" y="2528789"/>
              <a:ext cx="0" cy="36000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AED80347-2B17-4A1F-8DEE-81C805ED1E30}"/>
              </a:ext>
            </a:extLst>
          </p:cNvPr>
          <p:cNvSpPr txBox="1"/>
          <p:nvPr/>
        </p:nvSpPr>
        <p:spPr>
          <a:xfrm>
            <a:off x="3449495" y="3922081"/>
            <a:ext cx="8587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AC 220V</a:t>
            </a:r>
            <a:endParaRPr lang="ru-RU" sz="1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D89A36B-2B7F-43EF-88C3-6F846AA512DD}"/>
              </a:ext>
            </a:extLst>
          </p:cNvPr>
          <p:cNvSpPr txBox="1"/>
          <p:nvPr/>
        </p:nvSpPr>
        <p:spPr>
          <a:xfrm>
            <a:off x="7883745" y="3916500"/>
            <a:ext cx="8587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AC 220V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1916597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A8B975FB-C522-4D90-B895-A1001646400F}"/>
              </a:ext>
            </a:extLst>
          </p:cNvPr>
          <p:cNvGrpSpPr/>
          <p:nvPr/>
        </p:nvGrpSpPr>
        <p:grpSpPr>
          <a:xfrm>
            <a:off x="2920974" y="1600200"/>
            <a:ext cx="5864074" cy="3363984"/>
            <a:chOff x="2909296" y="1893816"/>
            <a:chExt cx="5500449" cy="3070368"/>
          </a:xfrm>
        </p:grpSpPr>
        <p:pic>
          <p:nvPicPr>
            <p:cNvPr id="3074" name="Picture 2" descr="https://r2.syntx.ai/user_8229996181380708785/generated/88f0ad8694a12b840ec2f83a2bbf01f7_bd365a81-8f32-420c-bfab-a3bbeeb0f0f3.png">
              <a:extLst>
                <a:ext uri="{FF2B5EF4-FFF2-40B4-BE49-F238E27FC236}">
                  <a16:creationId xmlns:a16="http://schemas.microsoft.com/office/drawing/2014/main" id="{6DF55031-F1B9-4108-86E1-05F48089F2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9296" y="1893816"/>
              <a:ext cx="5500449" cy="30703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830141D4-09F5-4D05-AA4C-E0E535356BFC}"/>
                </a:ext>
              </a:extLst>
            </p:cNvPr>
            <p:cNvSpPr/>
            <p:nvPr/>
          </p:nvSpPr>
          <p:spPr>
            <a:xfrm>
              <a:off x="6883990" y="3156601"/>
              <a:ext cx="117532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/>
                <a:t>50m Thickness</a:t>
              </a:r>
              <a:endParaRPr lang="ru-RU" sz="1200" dirty="0"/>
            </a:p>
          </p:txBody>
        </p:sp>
        <p:cxnSp>
          <p:nvCxnSpPr>
            <p:cNvPr id="18" name="Прямая со стрелкой 17">
              <a:extLst>
                <a:ext uri="{FF2B5EF4-FFF2-40B4-BE49-F238E27FC236}">
                  <a16:creationId xmlns:a16="http://schemas.microsoft.com/office/drawing/2014/main" id="{06DA4890-8280-4F5F-BF4D-1595A629BFBD}"/>
                </a:ext>
              </a:extLst>
            </p:cNvPr>
            <p:cNvCxnSpPr/>
            <p:nvPr/>
          </p:nvCxnSpPr>
          <p:spPr>
            <a:xfrm>
              <a:off x="4918842" y="2998806"/>
              <a:ext cx="1765738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28FE2F62-3F17-4062-8CCD-8B13F81F020C}"/>
                </a:ext>
              </a:extLst>
            </p:cNvPr>
            <p:cNvSpPr/>
            <p:nvPr/>
          </p:nvSpPr>
          <p:spPr>
            <a:xfrm>
              <a:off x="4698508" y="2708440"/>
              <a:ext cx="102143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</a:rPr>
                <a:t>500m Width</a:t>
              </a:r>
              <a:endParaRPr lang="ru-RU" sz="1200" dirty="0"/>
            </a:p>
          </p:txBody>
        </p:sp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15E36DF3-D64E-45E2-86B1-5314B1D1E564}"/>
                </a:ext>
              </a:extLst>
            </p:cNvPr>
            <p:cNvSpPr/>
            <p:nvPr/>
          </p:nvSpPr>
          <p:spPr>
            <a:xfrm>
              <a:off x="6842235" y="2358914"/>
              <a:ext cx="106631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</a:rPr>
                <a:t>500m Height</a:t>
              </a:r>
              <a:endParaRPr lang="ru-RU" sz="1200" dirty="0"/>
            </a:p>
          </p:txBody>
        </p:sp>
        <p:cxnSp>
          <p:nvCxnSpPr>
            <p:cNvPr id="22" name="Прямая со стрелкой 21">
              <a:extLst>
                <a:ext uri="{FF2B5EF4-FFF2-40B4-BE49-F238E27FC236}">
                  <a16:creationId xmlns:a16="http://schemas.microsoft.com/office/drawing/2014/main" id="{4D566F5B-A631-486E-9CE7-3C2752EBC84F}"/>
                </a:ext>
              </a:extLst>
            </p:cNvPr>
            <p:cNvCxnSpPr/>
            <p:nvPr/>
          </p:nvCxnSpPr>
          <p:spPr>
            <a:xfrm>
              <a:off x="5801711" y="2049517"/>
              <a:ext cx="0" cy="949289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 стрелкой 23">
              <a:extLst>
                <a:ext uri="{FF2B5EF4-FFF2-40B4-BE49-F238E27FC236}">
                  <a16:creationId xmlns:a16="http://schemas.microsoft.com/office/drawing/2014/main" id="{51DAE64E-627A-4074-9462-915E6058CD4D}"/>
                </a:ext>
              </a:extLst>
            </p:cNvPr>
            <p:cNvCxnSpPr/>
            <p:nvPr/>
          </p:nvCxnSpPr>
          <p:spPr>
            <a:xfrm>
              <a:off x="6842235" y="2049516"/>
              <a:ext cx="0" cy="949289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olid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>
              <a:extLst>
                <a:ext uri="{FF2B5EF4-FFF2-40B4-BE49-F238E27FC236}">
                  <a16:creationId xmlns:a16="http://schemas.microsoft.com/office/drawing/2014/main" id="{344F0708-34A2-4189-90E6-E5C35E685366}"/>
                </a:ext>
              </a:extLst>
            </p:cNvPr>
            <p:cNvCxnSpPr>
              <a:cxnSpLocks/>
            </p:cNvCxnSpPr>
            <p:nvPr/>
          </p:nvCxnSpPr>
          <p:spPr>
            <a:xfrm>
              <a:off x="5801711" y="2049517"/>
              <a:ext cx="1198179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>
              <a:extLst>
                <a:ext uri="{FF2B5EF4-FFF2-40B4-BE49-F238E27FC236}">
                  <a16:creationId xmlns:a16="http://schemas.microsoft.com/office/drawing/2014/main" id="{15815A2C-BF7F-499B-8C97-DA47372A39EB}"/>
                </a:ext>
              </a:extLst>
            </p:cNvPr>
            <p:cNvCxnSpPr>
              <a:cxnSpLocks/>
            </p:cNvCxnSpPr>
            <p:nvPr/>
          </p:nvCxnSpPr>
          <p:spPr>
            <a:xfrm>
              <a:off x="6684580" y="2998806"/>
              <a:ext cx="315310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>
              <a:extLst>
                <a:ext uri="{FF2B5EF4-FFF2-40B4-BE49-F238E27FC236}">
                  <a16:creationId xmlns:a16="http://schemas.microsoft.com/office/drawing/2014/main" id="{E7581674-33ED-4106-B545-29E02C588EA2}"/>
                </a:ext>
              </a:extLst>
            </p:cNvPr>
            <p:cNvCxnSpPr>
              <a:cxnSpLocks/>
            </p:cNvCxnSpPr>
            <p:nvPr/>
          </p:nvCxnSpPr>
          <p:spPr>
            <a:xfrm>
              <a:off x="6373274" y="3147278"/>
              <a:ext cx="510716" cy="16171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 стрелкой 34">
              <a:extLst>
                <a:ext uri="{FF2B5EF4-FFF2-40B4-BE49-F238E27FC236}">
                  <a16:creationId xmlns:a16="http://schemas.microsoft.com/office/drawing/2014/main" id="{3BC5C037-A361-4F03-8222-393B579A0811}"/>
                </a:ext>
              </a:extLst>
            </p:cNvPr>
            <p:cNvCxnSpPr>
              <a:cxnSpLocks/>
            </p:cNvCxnSpPr>
            <p:nvPr/>
          </p:nvCxnSpPr>
          <p:spPr>
            <a:xfrm>
              <a:off x="6842235" y="2998805"/>
              <a:ext cx="0" cy="296946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olid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Дуга 36">
              <a:extLst>
                <a:ext uri="{FF2B5EF4-FFF2-40B4-BE49-F238E27FC236}">
                  <a16:creationId xmlns:a16="http://schemas.microsoft.com/office/drawing/2014/main" id="{04A18666-AE4A-4C37-9071-8DB65EF4C2A4}"/>
                </a:ext>
              </a:extLst>
            </p:cNvPr>
            <p:cNvSpPr/>
            <p:nvPr/>
          </p:nvSpPr>
          <p:spPr>
            <a:xfrm>
              <a:off x="5132310" y="2049515"/>
              <a:ext cx="1332080" cy="2258892"/>
            </a:xfrm>
            <a:prstGeom prst="arc">
              <a:avLst>
                <a:gd name="adj1" fmla="val 16200000"/>
                <a:gd name="adj2" fmla="val 6081"/>
              </a:avLst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Дуга 39">
              <a:extLst>
                <a:ext uri="{FF2B5EF4-FFF2-40B4-BE49-F238E27FC236}">
                  <a16:creationId xmlns:a16="http://schemas.microsoft.com/office/drawing/2014/main" id="{67E8F6C8-44A3-4014-9951-DCBC8E72E23B}"/>
                </a:ext>
              </a:extLst>
            </p:cNvPr>
            <p:cNvSpPr/>
            <p:nvPr/>
          </p:nvSpPr>
          <p:spPr>
            <a:xfrm>
              <a:off x="5366879" y="2049515"/>
              <a:ext cx="941727" cy="2414589"/>
            </a:xfrm>
            <a:prstGeom prst="arc">
              <a:avLst>
                <a:gd name="adj1" fmla="val 16200000"/>
                <a:gd name="adj2" fmla="val 6081"/>
              </a:avLst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D335EE-B014-46EA-8908-3E20245F0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Deployment Profile: Protection of Critical Infrastructure</a:t>
            </a:r>
            <a:br>
              <a:rPr lang="ru-RU" dirty="0"/>
            </a:br>
            <a:endParaRPr lang="ru-RU" dirty="0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552697DE-7CA4-4A6E-B7F8-07727E7CDCAB}"/>
              </a:ext>
            </a:extLst>
          </p:cNvPr>
          <p:cNvGrpSpPr/>
          <p:nvPr/>
        </p:nvGrpSpPr>
        <p:grpSpPr>
          <a:xfrm>
            <a:off x="496089" y="1189123"/>
            <a:ext cx="3060646" cy="1544075"/>
            <a:chOff x="8284253" y="1720690"/>
            <a:chExt cx="4193710" cy="2552833"/>
          </a:xfrm>
        </p:grpSpPr>
        <p:sp>
          <p:nvSpPr>
            <p:cNvPr id="5" name="Полилиния: фигура 4">
              <a:extLst>
                <a:ext uri="{FF2B5EF4-FFF2-40B4-BE49-F238E27FC236}">
                  <a16:creationId xmlns:a16="http://schemas.microsoft.com/office/drawing/2014/main" id="{7850191A-DA30-4106-84E0-0010D9B69C9B}"/>
                </a:ext>
              </a:extLst>
            </p:cNvPr>
            <p:cNvSpPr/>
            <p:nvPr/>
          </p:nvSpPr>
          <p:spPr>
            <a:xfrm>
              <a:off x="8284253" y="1725564"/>
              <a:ext cx="251198" cy="2547959"/>
            </a:xfrm>
            <a:custGeom>
              <a:avLst/>
              <a:gdLst>
                <a:gd name="connsiteX0" fmla="*/ 189186 w 195492"/>
                <a:gd name="connsiteY0" fmla="*/ 0 h 2333297"/>
                <a:gd name="connsiteX1" fmla="*/ 0 w 195492"/>
                <a:gd name="connsiteY1" fmla="*/ 0 h 2333297"/>
                <a:gd name="connsiteX2" fmla="*/ 0 w 195492"/>
                <a:gd name="connsiteY2" fmla="*/ 2333297 h 2333297"/>
                <a:gd name="connsiteX3" fmla="*/ 195492 w 195492"/>
                <a:gd name="connsiteY3" fmla="*/ 2333297 h 233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5492" h="2333297">
                  <a:moveTo>
                    <a:pt x="189186" y="0"/>
                  </a:moveTo>
                  <a:lnTo>
                    <a:pt x="0" y="0"/>
                  </a:lnTo>
                  <a:lnTo>
                    <a:pt x="0" y="2333297"/>
                  </a:lnTo>
                  <a:lnTo>
                    <a:pt x="195492" y="2333297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олилиния: фигура 5">
              <a:extLst>
                <a:ext uri="{FF2B5EF4-FFF2-40B4-BE49-F238E27FC236}">
                  <a16:creationId xmlns:a16="http://schemas.microsoft.com/office/drawing/2014/main" id="{B5EBFD9E-C9F8-41D7-80A5-3979657A7AF4}"/>
                </a:ext>
              </a:extLst>
            </p:cNvPr>
            <p:cNvSpPr/>
            <p:nvPr/>
          </p:nvSpPr>
          <p:spPr>
            <a:xfrm flipH="1">
              <a:off x="12226765" y="1720690"/>
              <a:ext cx="251198" cy="2547959"/>
            </a:xfrm>
            <a:custGeom>
              <a:avLst/>
              <a:gdLst>
                <a:gd name="connsiteX0" fmla="*/ 189186 w 195492"/>
                <a:gd name="connsiteY0" fmla="*/ 0 h 2333297"/>
                <a:gd name="connsiteX1" fmla="*/ 0 w 195492"/>
                <a:gd name="connsiteY1" fmla="*/ 0 h 2333297"/>
                <a:gd name="connsiteX2" fmla="*/ 0 w 195492"/>
                <a:gd name="connsiteY2" fmla="*/ 2333297 h 2333297"/>
                <a:gd name="connsiteX3" fmla="*/ 195492 w 195492"/>
                <a:gd name="connsiteY3" fmla="*/ 2333297 h 233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5492" h="2333297">
                  <a:moveTo>
                    <a:pt x="189186" y="0"/>
                  </a:moveTo>
                  <a:lnTo>
                    <a:pt x="0" y="0"/>
                  </a:lnTo>
                  <a:lnTo>
                    <a:pt x="0" y="2333297"/>
                  </a:lnTo>
                  <a:lnTo>
                    <a:pt x="195492" y="2333297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A520D03-ACC9-4D92-9C42-EEA53C274160}"/>
              </a:ext>
            </a:extLst>
          </p:cNvPr>
          <p:cNvSpPr/>
          <p:nvPr/>
        </p:nvSpPr>
        <p:spPr>
          <a:xfrm>
            <a:off x="667681" y="1236213"/>
            <a:ext cx="275028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err="1">
                <a:latin typeface="+mj-lt"/>
              </a:rPr>
              <a:t>Edge Network Deployment Flexible Scaling. Forming a closed protective perimeter (domes) from multiple AT-610 modules around any area object.</a:t>
            </a:r>
            <a:br>
              <a:rPr lang="ru-RU" sz="1400" dirty="0"/>
            </a:br>
            <a:endParaRPr lang="ru-RU" sz="140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1DFA58B-60DA-448B-945B-065D5CA0333C}"/>
              </a:ext>
            </a:extLst>
          </p:cNvPr>
          <p:cNvSpPr/>
          <p:nvPr/>
        </p:nvSpPr>
        <p:spPr>
          <a:xfrm>
            <a:off x="642681" y="4418000"/>
            <a:ext cx="2775283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+mj-lt"/>
              </a:rPr>
              <a:t>Application Vectors Ideal for: VIP residences, brigade command posts, military camps, and energy plants.</a:t>
            </a:r>
            <a:br>
              <a:rPr lang="ru-RU" dirty="0"/>
            </a:br>
            <a:endParaRPr lang="ru-RU" dirty="0"/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5A62E8EB-9256-43E1-BB9B-6C6AA6FBC72D}"/>
              </a:ext>
            </a:extLst>
          </p:cNvPr>
          <p:cNvGrpSpPr/>
          <p:nvPr/>
        </p:nvGrpSpPr>
        <p:grpSpPr>
          <a:xfrm>
            <a:off x="496089" y="4308414"/>
            <a:ext cx="3062420" cy="1649882"/>
            <a:chOff x="8284253" y="1696408"/>
            <a:chExt cx="4196141" cy="2577115"/>
          </a:xfrm>
        </p:grpSpPr>
        <p:sp>
          <p:nvSpPr>
            <p:cNvPr id="10" name="Полилиния: фигура 9">
              <a:extLst>
                <a:ext uri="{FF2B5EF4-FFF2-40B4-BE49-F238E27FC236}">
                  <a16:creationId xmlns:a16="http://schemas.microsoft.com/office/drawing/2014/main" id="{2807FD6C-FD25-4FB5-A19F-6AB87AC0927A}"/>
                </a:ext>
              </a:extLst>
            </p:cNvPr>
            <p:cNvSpPr/>
            <p:nvPr/>
          </p:nvSpPr>
          <p:spPr>
            <a:xfrm>
              <a:off x="8284253" y="1725564"/>
              <a:ext cx="251198" cy="2547959"/>
            </a:xfrm>
            <a:custGeom>
              <a:avLst/>
              <a:gdLst>
                <a:gd name="connsiteX0" fmla="*/ 189186 w 195492"/>
                <a:gd name="connsiteY0" fmla="*/ 0 h 2333297"/>
                <a:gd name="connsiteX1" fmla="*/ 0 w 195492"/>
                <a:gd name="connsiteY1" fmla="*/ 0 h 2333297"/>
                <a:gd name="connsiteX2" fmla="*/ 0 w 195492"/>
                <a:gd name="connsiteY2" fmla="*/ 2333297 h 2333297"/>
                <a:gd name="connsiteX3" fmla="*/ 195492 w 195492"/>
                <a:gd name="connsiteY3" fmla="*/ 2333297 h 233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5492" h="2333297">
                  <a:moveTo>
                    <a:pt x="189186" y="0"/>
                  </a:moveTo>
                  <a:lnTo>
                    <a:pt x="0" y="0"/>
                  </a:lnTo>
                  <a:lnTo>
                    <a:pt x="0" y="2333297"/>
                  </a:lnTo>
                  <a:lnTo>
                    <a:pt x="195492" y="2333297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олилиния: фигура 10">
              <a:extLst>
                <a:ext uri="{FF2B5EF4-FFF2-40B4-BE49-F238E27FC236}">
                  <a16:creationId xmlns:a16="http://schemas.microsoft.com/office/drawing/2014/main" id="{477BF978-0BD7-4BC4-83F2-A8BF03873485}"/>
                </a:ext>
              </a:extLst>
            </p:cNvPr>
            <p:cNvSpPr/>
            <p:nvPr/>
          </p:nvSpPr>
          <p:spPr>
            <a:xfrm flipH="1">
              <a:off x="12229196" y="1696408"/>
              <a:ext cx="251198" cy="2547959"/>
            </a:xfrm>
            <a:custGeom>
              <a:avLst/>
              <a:gdLst>
                <a:gd name="connsiteX0" fmla="*/ 189186 w 195492"/>
                <a:gd name="connsiteY0" fmla="*/ 0 h 2333297"/>
                <a:gd name="connsiteX1" fmla="*/ 0 w 195492"/>
                <a:gd name="connsiteY1" fmla="*/ 0 h 2333297"/>
                <a:gd name="connsiteX2" fmla="*/ 0 w 195492"/>
                <a:gd name="connsiteY2" fmla="*/ 2333297 h 2333297"/>
                <a:gd name="connsiteX3" fmla="*/ 195492 w 195492"/>
                <a:gd name="connsiteY3" fmla="*/ 2333297 h 233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5492" h="2333297">
                  <a:moveTo>
                    <a:pt x="189186" y="0"/>
                  </a:moveTo>
                  <a:lnTo>
                    <a:pt x="0" y="0"/>
                  </a:lnTo>
                  <a:lnTo>
                    <a:pt x="0" y="2333297"/>
                  </a:lnTo>
                  <a:lnTo>
                    <a:pt x="195492" y="2333297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2344112D-9082-4561-9EBB-279323C6EF4B}"/>
              </a:ext>
            </a:extLst>
          </p:cNvPr>
          <p:cNvGrpSpPr/>
          <p:nvPr/>
        </p:nvGrpSpPr>
        <p:grpSpPr>
          <a:xfrm>
            <a:off x="8550290" y="3556469"/>
            <a:ext cx="2999029" cy="2401827"/>
            <a:chOff x="8765024" y="1715467"/>
            <a:chExt cx="3998144" cy="2551090"/>
          </a:xfrm>
        </p:grpSpPr>
        <p:sp>
          <p:nvSpPr>
            <p:cNvPr id="13" name="Полилиния: фигура 12">
              <a:extLst>
                <a:ext uri="{FF2B5EF4-FFF2-40B4-BE49-F238E27FC236}">
                  <a16:creationId xmlns:a16="http://schemas.microsoft.com/office/drawing/2014/main" id="{37168A52-D73B-4143-8682-F9FBF32371F1}"/>
                </a:ext>
              </a:extLst>
            </p:cNvPr>
            <p:cNvSpPr/>
            <p:nvPr/>
          </p:nvSpPr>
          <p:spPr>
            <a:xfrm>
              <a:off x="8765024" y="1715467"/>
              <a:ext cx="251198" cy="2547959"/>
            </a:xfrm>
            <a:custGeom>
              <a:avLst/>
              <a:gdLst>
                <a:gd name="connsiteX0" fmla="*/ 189186 w 195492"/>
                <a:gd name="connsiteY0" fmla="*/ 0 h 2333297"/>
                <a:gd name="connsiteX1" fmla="*/ 0 w 195492"/>
                <a:gd name="connsiteY1" fmla="*/ 0 h 2333297"/>
                <a:gd name="connsiteX2" fmla="*/ 0 w 195492"/>
                <a:gd name="connsiteY2" fmla="*/ 2333297 h 2333297"/>
                <a:gd name="connsiteX3" fmla="*/ 195492 w 195492"/>
                <a:gd name="connsiteY3" fmla="*/ 2333297 h 233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5492" h="2333297">
                  <a:moveTo>
                    <a:pt x="189186" y="0"/>
                  </a:moveTo>
                  <a:lnTo>
                    <a:pt x="0" y="0"/>
                  </a:lnTo>
                  <a:lnTo>
                    <a:pt x="0" y="2333297"/>
                  </a:lnTo>
                  <a:lnTo>
                    <a:pt x="195492" y="2333297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олилиния: фигура 13">
              <a:extLst>
                <a:ext uri="{FF2B5EF4-FFF2-40B4-BE49-F238E27FC236}">
                  <a16:creationId xmlns:a16="http://schemas.microsoft.com/office/drawing/2014/main" id="{CA6569CB-C674-48EF-9D44-E0CBDB851A71}"/>
                </a:ext>
              </a:extLst>
            </p:cNvPr>
            <p:cNvSpPr/>
            <p:nvPr/>
          </p:nvSpPr>
          <p:spPr>
            <a:xfrm flipH="1">
              <a:off x="12511970" y="1718598"/>
              <a:ext cx="251198" cy="2547959"/>
            </a:xfrm>
            <a:custGeom>
              <a:avLst/>
              <a:gdLst>
                <a:gd name="connsiteX0" fmla="*/ 189186 w 195492"/>
                <a:gd name="connsiteY0" fmla="*/ 0 h 2333297"/>
                <a:gd name="connsiteX1" fmla="*/ 0 w 195492"/>
                <a:gd name="connsiteY1" fmla="*/ 0 h 2333297"/>
                <a:gd name="connsiteX2" fmla="*/ 0 w 195492"/>
                <a:gd name="connsiteY2" fmla="*/ 2333297 h 2333297"/>
                <a:gd name="connsiteX3" fmla="*/ 195492 w 195492"/>
                <a:gd name="connsiteY3" fmla="*/ 2333297 h 233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5492" h="2333297">
                  <a:moveTo>
                    <a:pt x="189186" y="0"/>
                  </a:moveTo>
                  <a:lnTo>
                    <a:pt x="0" y="0"/>
                  </a:lnTo>
                  <a:lnTo>
                    <a:pt x="0" y="2333297"/>
                  </a:lnTo>
                  <a:lnTo>
                    <a:pt x="195492" y="2333297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E526E489-375D-42A3-A967-20363197EE91}"/>
              </a:ext>
            </a:extLst>
          </p:cNvPr>
          <p:cNvSpPr/>
          <p:nvPr/>
        </p:nvSpPr>
        <p:spPr>
          <a:xfrm>
            <a:off x="8785048" y="3601746"/>
            <a:ext cx="273927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+mj-lt"/>
              </a:rPr>
              <a:t>Autonomy and Swarm Protection</a:t>
            </a:r>
            <a:br>
              <a:rPr lang="ru-RU" sz="1600" dirty="0">
                <a:latin typeface="+mj-lt"/>
              </a:rPr>
            </a:br>
            <a:endParaRPr lang="ru-RU" sz="1600" dirty="0">
              <a:latin typeface="+mj-lt"/>
            </a:endParaRPr>
          </a:p>
          <a:p>
            <a:pPr marL="176213" indent="-176213">
              <a:buSzPct val="80000"/>
              <a:buFont typeface="Wingdings" panose="05000000000000000000" pitchFamily="2" charset="2"/>
              <a:buChar char="§"/>
            </a:pPr>
            <a:r>
              <a:rPr lang="ru-RU" sz="1400" dirty="0" err="1"/>
              <a:t>Unmanned Operation: Fully autonomous operation 24/7 without operator intervention.</a:t>
            </a:r>
          </a:p>
          <a:p>
            <a:pPr marL="176213" indent="-176213">
              <a:buSzPct val="80000"/>
              <a:buFont typeface="Wingdings" panose="05000000000000000000" pitchFamily="2" charset="2"/>
              <a:buChar char="§"/>
            </a:pPr>
            <a:r>
              <a:rPr lang="ru-RU" sz="1400" dirty="0" err="1"/>
              <a:t>Swarm Defense: Guaranteed protection against swarm attacks from FPV and commercial drones.</a:t>
            </a:r>
            <a:br>
              <a:rPr lang="ru-RU" sz="1400" dirty="0"/>
            </a:br>
            <a:br>
              <a:rPr lang="ru-RU" sz="1400" dirty="0"/>
            </a:b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6136978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F306A9AD-9721-49FF-9DF4-4D4B3264A291}"/>
              </a:ext>
            </a:extLst>
          </p:cNvPr>
          <p:cNvGrpSpPr/>
          <p:nvPr/>
        </p:nvGrpSpPr>
        <p:grpSpPr>
          <a:xfrm>
            <a:off x="489372" y="1592505"/>
            <a:ext cx="4837778" cy="4271558"/>
            <a:chOff x="6591595" y="1355678"/>
            <a:chExt cx="4837778" cy="4271558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632E4DB4-EC28-4331-B33E-E2158173D7CF}"/>
                </a:ext>
              </a:extLst>
            </p:cNvPr>
            <p:cNvSpPr/>
            <p:nvPr/>
          </p:nvSpPr>
          <p:spPr>
            <a:xfrm>
              <a:off x="6703512" y="1465204"/>
              <a:ext cx="4613944" cy="403576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CC4B26F1-E5CB-4AD0-907E-AD679B5CBF8A}"/>
                </a:ext>
              </a:extLst>
            </p:cNvPr>
            <p:cNvGrpSpPr/>
            <p:nvPr/>
          </p:nvGrpSpPr>
          <p:grpSpPr>
            <a:xfrm>
              <a:off x="6591595" y="1355678"/>
              <a:ext cx="4837778" cy="4271558"/>
              <a:chOff x="6591595" y="1355678"/>
              <a:chExt cx="4837778" cy="4271558"/>
            </a:xfrm>
          </p:grpSpPr>
          <p:sp>
            <p:nvSpPr>
              <p:cNvPr id="9" name="Полилиния: фигура 8">
                <a:extLst>
                  <a:ext uri="{FF2B5EF4-FFF2-40B4-BE49-F238E27FC236}">
                    <a16:creationId xmlns:a16="http://schemas.microsoft.com/office/drawing/2014/main" id="{3846A30E-04DA-481F-9946-892748C01FED}"/>
                  </a:ext>
                </a:extLst>
              </p:cNvPr>
              <p:cNvSpPr/>
              <p:nvPr/>
            </p:nvSpPr>
            <p:spPr>
              <a:xfrm>
                <a:off x="11197169" y="1355678"/>
                <a:ext cx="216000" cy="216000"/>
              </a:xfrm>
              <a:custGeom>
                <a:avLst/>
                <a:gdLst>
                  <a:gd name="connsiteX0" fmla="*/ 0 w 192024"/>
                  <a:gd name="connsiteY0" fmla="*/ 0 h 210312"/>
                  <a:gd name="connsiteX1" fmla="*/ 192024 w 192024"/>
                  <a:gd name="connsiteY1" fmla="*/ 0 h 210312"/>
                  <a:gd name="connsiteX2" fmla="*/ 192024 w 192024"/>
                  <a:gd name="connsiteY2" fmla="*/ 210312 h 210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2024" h="210312">
                    <a:moveTo>
                      <a:pt x="0" y="0"/>
                    </a:moveTo>
                    <a:lnTo>
                      <a:pt x="192024" y="0"/>
                    </a:lnTo>
                    <a:lnTo>
                      <a:pt x="192024" y="210312"/>
                    </a:lnTo>
                  </a:path>
                </a:pathLst>
              </a:custGeom>
              <a:no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" name="Полилиния: фигура 9">
                <a:extLst>
                  <a:ext uri="{FF2B5EF4-FFF2-40B4-BE49-F238E27FC236}">
                    <a16:creationId xmlns:a16="http://schemas.microsoft.com/office/drawing/2014/main" id="{E05EA741-F32E-474C-B0EE-F9ED1A97DE93}"/>
                  </a:ext>
                </a:extLst>
              </p:cNvPr>
              <p:cNvSpPr/>
              <p:nvPr/>
            </p:nvSpPr>
            <p:spPr>
              <a:xfrm flipH="1" flipV="1">
                <a:off x="6591595" y="5411236"/>
                <a:ext cx="216000" cy="216000"/>
              </a:xfrm>
              <a:custGeom>
                <a:avLst/>
                <a:gdLst>
                  <a:gd name="connsiteX0" fmla="*/ 0 w 192024"/>
                  <a:gd name="connsiteY0" fmla="*/ 0 h 210312"/>
                  <a:gd name="connsiteX1" fmla="*/ 192024 w 192024"/>
                  <a:gd name="connsiteY1" fmla="*/ 0 h 210312"/>
                  <a:gd name="connsiteX2" fmla="*/ 192024 w 192024"/>
                  <a:gd name="connsiteY2" fmla="*/ 210312 h 210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2024" h="210312">
                    <a:moveTo>
                      <a:pt x="0" y="0"/>
                    </a:moveTo>
                    <a:lnTo>
                      <a:pt x="192024" y="0"/>
                    </a:lnTo>
                    <a:lnTo>
                      <a:pt x="192024" y="210312"/>
                    </a:lnTo>
                  </a:path>
                </a:pathLst>
              </a:custGeom>
              <a:no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" name="Полилиния: фигура 10">
                <a:extLst>
                  <a:ext uri="{FF2B5EF4-FFF2-40B4-BE49-F238E27FC236}">
                    <a16:creationId xmlns:a16="http://schemas.microsoft.com/office/drawing/2014/main" id="{23EE8DA4-37EA-4CFF-97B0-760B950D9986}"/>
                  </a:ext>
                </a:extLst>
              </p:cNvPr>
              <p:cNvSpPr/>
              <p:nvPr/>
            </p:nvSpPr>
            <p:spPr>
              <a:xfrm flipV="1">
                <a:off x="11213373" y="5411236"/>
                <a:ext cx="216000" cy="216000"/>
              </a:xfrm>
              <a:custGeom>
                <a:avLst/>
                <a:gdLst>
                  <a:gd name="connsiteX0" fmla="*/ 0 w 192024"/>
                  <a:gd name="connsiteY0" fmla="*/ 0 h 210312"/>
                  <a:gd name="connsiteX1" fmla="*/ 192024 w 192024"/>
                  <a:gd name="connsiteY1" fmla="*/ 0 h 210312"/>
                  <a:gd name="connsiteX2" fmla="*/ 192024 w 192024"/>
                  <a:gd name="connsiteY2" fmla="*/ 210312 h 210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2024" h="210312">
                    <a:moveTo>
                      <a:pt x="0" y="0"/>
                    </a:moveTo>
                    <a:lnTo>
                      <a:pt x="192024" y="0"/>
                    </a:lnTo>
                    <a:lnTo>
                      <a:pt x="192024" y="210312"/>
                    </a:lnTo>
                  </a:path>
                </a:pathLst>
              </a:custGeom>
              <a:no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" name="Полилиния: фигура 11">
                <a:extLst>
                  <a:ext uri="{FF2B5EF4-FFF2-40B4-BE49-F238E27FC236}">
                    <a16:creationId xmlns:a16="http://schemas.microsoft.com/office/drawing/2014/main" id="{03F54049-8D49-4C5B-A7A8-BA1EEE6A4A2C}"/>
                  </a:ext>
                </a:extLst>
              </p:cNvPr>
              <p:cNvSpPr/>
              <p:nvPr/>
            </p:nvSpPr>
            <p:spPr>
              <a:xfrm flipH="1">
                <a:off x="6591595" y="1355678"/>
                <a:ext cx="216000" cy="216000"/>
              </a:xfrm>
              <a:custGeom>
                <a:avLst/>
                <a:gdLst>
                  <a:gd name="connsiteX0" fmla="*/ 0 w 192024"/>
                  <a:gd name="connsiteY0" fmla="*/ 0 h 210312"/>
                  <a:gd name="connsiteX1" fmla="*/ 192024 w 192024"/>
                  <a:gd name="connsiteY1" fmla="*/ 0 h 210312"/>
                  <a:gd name="connsiteX2" fmla="*/ 192024 w 192024"/>
                  <a:gd name="connsiteY2" fmla="*/ 210312 h 210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2024" h="210312">
                    <a:moveTo>
                      <a:pt x="0" y="0"/>
                    </a:moveTo>
                    <a:lnTo>
                      <a:pt x="192024" y="0"/>
                    </a:lnTo>
                    <a:lnTo>
                      <a:pt x="192024" y="210312"/>
                    </a:lnTo>
                  </a:path>
                </a:pathLst>
              </a:custGeom>
              <a:no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8194" name="Picture 2" descr="https://r2.syntx.ai/user_8229996181380708785/generated/4280f2933969588806e369cc8f7ec4d6_cb61f941-2e2b-484a-a9d8-9baca74b0e7c.png">
            <a:extLst>
              <a:ext uri="{FF2B5EF4-FFF2-40B4-BE49-F238E27FC236}">
                <a16:creationId xmlns:a16="http://schemas.microsoft.com/office/drawing/2014/main" id="{C60843CE-DFE1-41BC-AC5F-71BF41AB19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4" r="20731"/>
          <a:stretch/>
        </p:blipFill>
        <p:spPr bwMode="auto">
          <a:xfrm>
            <a:off x="638694" y="1781911"/>
            <a:ext cx="4569613" cy="381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4424A0D6-8F0F-4B79-AA22-C632DB65C67F}"/>
              </a:ext>
            </a:extLst>
          </p:cNvPr>
          <p:cNvGrpSpPr/>
          <p:nvPr/>
        </p:nvGrpSpPr>
        <p:grpSpPr>
          <a:xfrm>
            <a:off x="6096000" y="1713999"/>
            <a:ext cx="5457305" cy="4023794"/>
            <a:chOff x="6096000" y="1713999"/>
            <a:chExt cx="5457305" cy="4023794"/>
          </a:xfrm>
        </p:grpSpPr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6FF1670B-B850-482C-B509-6380450B7E5C}"/>
                </a:ext>
              </a:extLst>
            </p:cNvPr>
            <p:cNvGrpSpPr/>
            <p:nvPr/>
          </p:nvGrpSpPr>
          <p:grpSpPr>
            <a:xfrm flipH="1" flipV="1">
              <a:off x="6096000" y="1713999"/>
              <a:ext cx="5457305" cy="4023794"/>
              <a:chOff x="6103894" y="2705001"/>
              <a:chExt cx="5274091" cy="2595693"/>
            </a:xfrm>
          </p:grpSpPr>
          <p:sp>
            <p:nvSpPr>
              <p:cNvPr id="21" name="Прямоугольник 20">
                <a:extLst>
                  <a:ext uri="{FF2B5EF4-FFF2-40B4-BE49-F238E27FC236}">
                    <a16:creationId xmlns:a16="http://schemas.microsoft.com/office/drawing/2014/main" id="{21C53D23-D510-4061-8F87-F1F4DFF35328}"/>
                  </a:ext>
                </a:extLst>
              </p:cNvPr>
              <p:cNvSpPr/>
              <p:nvPr/>
            </p:nvSpPr>
            <p:spPr>
              <a:xfrm>
                <a:off x="6103894" y="2705001"/>
                <a:ext cx="5274091" cy="767774"/>
              </a:xfrm>
              <a:prstGeom prst="rect">
                <a:avLst/>
              </a:prstGeom>
              <a:noFill/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" name="Прямоугольник 21">
                <a:extLst>
                  <a:ext uri="{FF2B5EF4-FFF2-40B4-BE49-F238E27FC236}">
                    <a16:creationId xmlns:a16="http://schemas.microsoft.com/office/drawing/2014/main" id="{5725C87D-CBFB-4BFA-AECA-436638E49EE5}"/>
                  </a:ext>
                </a:extLst>
              </p:cNvPr>
              <p:cNvSpPr/>
              <p:nvPr/>
            </p:nvSpPr>
            <p:spPr>
              <a:xfrm>
                <a:off x="6103894" y="3618961"/>
                <a:ext cx="5274091" cy="767774"/>
              </a:xfrm>
              <a:prstGeom prst="rect">
                <a:avLst/>
              </a:prstGeom>
              <a:noFill/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" name="Прямоугольник 22">
                <a:extLst>
                  <a:ext uri="{FF2B5EF4-FFF2-40B4-BE49-F238E27FC236}">
                    <a16:creationId xmlns:a16="http://schemas.microsoft.com/office/drawing/2014/main" id="{62C3F612-2197-4BBD-A5E6-325F739C092E}"/>
                  </a:ext>
                </a:extLst>
              </p:cNvPr>
              <p:cNvSpPr/>
              <p:nvPr/>
            </p:nvSpPr>
            <p:spPr>
              <a:xfrm>
                <a:off x="6103894" y="4532920"/>
                <a:ext cx="5274091" cy="767774"/>
              </a:xfrm>
              <a:prstGeom prst="rect">
                <a:avLst/>
              </a:prstGeom>
              <a:noFill/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5" name="Полилиния: фигура 14">
              <a:extLst>
                <a:ext uri="{FF2B5EF4-FFF2-40B4-BE49-F238E27FC236}">
                  <a16:creationId xmlns:a16="http://schemas.microsoft.com/office/drawing/2014/main" id="{7552284A-5FAD-430E-A50B-232C9F9FB831}"/>
                </a:ext>
              </a:extLst>
            </p:cNvPr>
            <p:cNvSpPr/>
            <p:nvPr/>
          </p:nvSpPr>
          <p:spPr>
            <a:xfrm flipH="1">
              <a:off x="6193308" y="1802199"/>
              <a:ext cx="180000" cy="180000"/>
            </a:xfrm>
            <a:custGeom>
              <a:avLst/>
              <a:gdLst>
                <a:gd name="connsiteX0" fmla="*/ 0 w 192024"/>
                <a:gd name="connsiteY0" fmla="*/ 0 h 210312"/>
                <a:gd name="connsiteX1" fmla="*/ 192024 w 192024"/>
                <a:gd name="connsiteY1" fmla="*/ 0 h 210312"/>
                <a:gd name="connsiteX2" fmla="*/ 192024 w 192024"/>
                <a:gd name="connsiteY2" fmla="*/ 210312 h 210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2024" h="210312">
                  <a:moveTo>
                    <a:pt x="0" y="0"/>
                  </a:moveTo>
                  <a:lnTo>
                    <a:pt x="192024" y="0"/>
                  </a:lnTo>
                  <a:lnTo>
                    <a:pt x="192024" y="210312"/>
                  </a:lnTo>
                </a:path>
              </a:pathLst>
            </a:cu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Полилиния: фигура 15">
              <a:extLst>
                <a:ext uri="{FF2B5EF4-FFF2-40B4-BE49-F238E27FC236}">
                  <a16:creationId xmlns:a16="http://schemas.microsoft.com/office/drawing/2014/main" id="{B9DAA230-9E7B-44A5-B0FF-A53D9BF13E3F}"/>
                </a:ext>
              </a:extLst>
            </p:cNvPr>
            <p:cNvSpPr/>
            <p:nvPr/>
          </p:nvSpPr>
          <p:spPr>
            <a:xfrm flipV="1">
              <a:off x="11281737" y="2642986"/>
              <a:ext cx="180000" cy="180000"/>
            </a:xfrm>
            <a:custGeom>
              <a:avLst/>
              <a:gdLst>
                <a:gd name="connsiteX0" fmla="*/ 0 w 192024"/>
                <a:gd name="connsiteY0" fmla="*/ 0 h 210312"/>
                <a:gd name="connsiteX1" fmla="*/ 192024 w 192024"/>
                <a:gd name="connsiteY1" fmla="*/ 0 h 210312"/>
                <a:gd name="connsiteX2" fmla="*/ 192024 w 192024"/>
                <a:gd name="connsiteY2" fmla="*/ 210312 h 210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2024" h="210312">
                  <a:moveTo>
                    <a:pt x="0" y="0"/>
                  </a:moveTo>
                  <a:lnTo>
                    <a:pt x="192024" y="0"/>
                  </a:lnTo>
                  <a:lnTo>
                    <a:pt x="192024" y="210312"/>
                  </a:lnTo>
                </a:path>
              </a:pathLst>
            </a:cu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Полилиния: фигура 16">
              <a:extLst>
                <a:ext uri="{FF2B5EF4-FFF2-40B4-BE49-F238E27FC236}">
                  <a16:creationId xmlns:a16="http://schemas.microsoft.com/office/drawing/2014/main" id="{ABC19E19-DBE6-4E07-8300-929EC8786293}"/>
                </a:ext>
              </a:extLst>
            </p:cNvPr>
            <p:cNvSpPr/>
            <p:nvPr/>
          </p:nvSpPr>
          <p:spPr>
            <a:xfrm flipH="1">
              <a:off x="6189779" y="3212488"/>
              <a:ext cx="180000" cy="180000"/>
            </a:xfrm>
            <a:custGeom>
              <a:avLst/>
              <a:gdLst>
                <a:gd name="connsiteX0" fmla="*/ 0 w 192024"/>
                <a:gd name="connsiteY0" fmla="*/ 0 h 210312"/>
                <a:gd name="connsiteX1" fmla="*/ 192024 w 192024"/>
                <a:gd name="connsiteY1" fmla="*/ 0 h 210312"/>
                <a:gd name="connsiteX2" fmla="*/ 192024 w 192024"/>
                <a:gd name="connsiteY2" fmla="*/ 210312 h 210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2024" h="210312">
                  <a:moveTo>
                    <a:pt x="0" y="0"/>
                  </a:moveTo>
                  <a:lnTo>
                    <a:pt x="192024" y="0"/>
                  </a:lnTo>
                  <a:lnTo>
                    <a:pt x="192024" y="210312"/>
                  </a:lnTo>
                </a:path>
              </a:pathLst>
            </a:cu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Полилиния: фигура 17">
              <a:extLst>
                <a:ext uri="{FF2B5EF4-FFF2-40B4-BE49-F238E27FC236}">
                  <a16:creationId xmlns:a16="http://schemas.microsoft.com/office/drawing/2014/main" id="{70CE373E-BCEA-4459-BECC-5C5DD876EFB1}"/>
                </a:ext>
              </a:extLst>
            </p:cNvPr>
            <p:cNvSpPr/>
            <p:nvPr/>
          </p:nvSpPr>
          <p:spPr>
            <a:xfrm flipV="1">
              <a:off x="11278208" y="4053275"/>
              <a:ext cx="180000" cy="180000"/>
            </a:xfrm>
            <a:custGeom>
              <a:avLst/>
              <a:gdLst>
                <a:gd name="connsiteX0" fmla="*/ 0 w 192024"/>
                <a:gd name="connsiteY0" fmla="*/ 0 h 210312"/>
                <a:gd name="connsiteX1" fmla="*/ 192024 w 192024"/>
                <a:gd name="connsiteY1" fmla="*/ 0 h 210312"/>
                <a:gd name="connsiteX2" fmla="*/ 192024 w 192024"/>
                <a:gd name="connsiteY2" fmla="*/ 210312 h 210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2024" h="210312">
                  <a:moveTo>
                    <a:pt x="0" y="0"/>
                  </a:moveTo>
                  <a:lnTo>
                    <a:pt x="192024" y="0"/>
                  </a:lnTo>
                  <a:lnTo>
                    <a:pt x="192024" y="210312"/>
                  </a:lnTo>
                </a:path>
              </a:pathLst>
            </a:cu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Полилиния: фигура 18">
              <a:extLst>
                <a:ext uri="{FF2B5EF4-FFF2-40B4-BE49-F238E27FC236}">
                  <a16:creationId xmlns:a16="http://schemas.microsoft.com/office/drawing/2014/main" id="{6E4FF9AC-0888-42EA-89C5-AE610DC263F0}"/>
                </a:ext>
              </a:extLst>
            </p:cNvPr>
            <p:cNvSpPr/>
            <p:nvPr/>
          </p:nvSpPr>
          <p:spPr>
            <a:xfrm flipH="1">
              <a:off x="6189779" y="4638251"/>
              <a:ext cx="180000" cy="180000"/>
            </a:xfrm>
            <a:custGeom>
              <a:avLst/>
              <a:gdLst>
                <a:gd name="connsiteX0" fmla="*/ 0 w 192024"/>
                <a:gd name="connsiteY0" fmla="*/ 0 h 210312"/>
                <a:gd name="connsiteX1" fmla="*/ 192024 w 192024"/>
                <a:gd name="connsiteY1" fmla="*/ 0 h 210312"/>
                <a:gd name="connsiteX2" fmla="*/ 192024 w 192024"/>
                <a:gd name="connsiteY2" fmla="*/ 210312 h 210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2024" h="210312">
                  <a:moveTo>
                    <a:pt x="0" y="0"/>
                  </a:moveTo>
                  <a:lnTo>
                    <a:pt x="192024" y="0"/>
                  </a:lnTo>
                  <a:lnTo>
                    <a:pt x="192024" y="210312"/>
                  </a:lnTo>
                </a:path>
              </a:pathLst>
            </a:cu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олилиния: фигура 19">
              <a:extLst>
                <a:ext uri="{FF2B5EF4-FFF2-40B4-BE49-F238E27FC236}">
                  <a16:creationId xmlns:a16="http://schemas.microsoft.com/office/drawing/2014/main" id="{05635C24-49E6-4EF5-8941-E641192F60A5}"/>
                </a:ext>
              </a:extLst>
            </p:cNvPr>
            <p:cNvSpPr/>
            <p:nvPr/>
          </p:nvSpPr>
          <p:spPr>
            <a:xfrm flipV="1">
              <a:off x="11278208" y="5479038"/>
              <a:ext cx="180000" cy="180000"/>
            </a:xfrm>
            <a:custGeom>
              <a:avLst/>
              <a:gdLst>
                <a:gd name="connsiteX0" fmla="*/ 0 w 192024"/>
                <a:gd name="connsiteY0" fmla="*/ 0 h 210312"/>
                <a:gd name="connsiteX1" fmla="*/ 192024 w 192024"/>
                <a:gd name="connsiteY1" fmla="*/ 0 h 210312"/>
                <a:gd name="connsiteX2" fmla="*/ 192024 w 192024"/>
                <a:gd name="connsiteY2" fmla="*/ 210312 h 210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2024" h="210312">
                  <a:moveTo>
                    <a:pt x="0" y="0"/>
                  </a:moveTo>
                  <a:lnTo>
                    <a:pt x="192024" y="0"/>
                  </a:lnTo>
                  <a:lnTo>
                    <a:pt x="192024" y="210312"/>
                  </a:lnTo>
                </a:path>
              </a:pathLst>
            </a:cu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B74E89-5C5B-4F53-A4FA-6784D8E3B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Echelon 2: Tactical mobile solutions (AT-625)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4B8E2D1-A769-4874-84F3-4DA24488CB8B}"/>
              </a:ext>
            </a:extLst>
          </p:cNvPr>
          <p:cNvSpPr/>
          <p:nvPr/>
        </p:nvSpPr>
        <p:spPr>
          <a:xfrm>
            <a:off x="371475" y="918369"/>
            <a:ext cx="112687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Modular architecture (Military Use) for integration onto armored vehicles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2414CDB-420D-4A50-92A6-FD90BA6519BB}"/>
              </a:ext>
            </a:extLst>
          </p:cNvPr>
          <p:cNvSpPr/>
          <p:nvPr/>
        </p:nvSpPr>
        <p:spPr>
          <a:xfrm>
            <a:off x="6279779" y="4771028"/>
            <a:ext cx="517842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600" dirty="0">
                <a:latin typeface="+mj-lt"/>
              </a:rPr>
              <a:t>Module for countering commercial UAVs (Commercial UAV Unit) Operating frequencies: 1.2GHz / 1.5GHz / 2.4GHz / 5.2GHz / 5.8GHz</a:t>
            </a:r>
            <a:br>
              <a:rPr lang="ru-RU" sz="1400" dirty="0"/>
            </a:br>
            <a:br>
              <a:rPr lang="ru-RU" sz="1400" dirty="0"/>
            </a:br>
            <a:endParaRPr lang="ru-RU" sz="1400" dirty="0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ED849F41-0663-4786-A73A-499CE3183498}"/>
              </a:ext>
            </a:extLst>
          </p:cNvPr>
          <p:cNvSpPr/>
          <p:nvPr/>
        </p:nvSpPr>
        <p:spPr>
          <a:xfrm>
            <a:off x="6309715" y="2043665"/>
            <a:ext cx="359733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+mj-lt"/>
              </a:rPr>
              <a:t>Control Unit: Central coordination module.</a:t>
            </a:r>
            <a:br>
              <a:rPr lang="ru-RU" sz="1400" dirty="0"/>
            </a:br>
            <a:endParaRPr lang="ru-RU" sz="1400" dirty="0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31936E4F-6F8F-4D4A-9597-1C24AA504EA3}"/>
              </a:ext>
            </a:extLst>
          </p:cNvPr>
          <p:cNvSpPr/>
          <p:nvPr/>
        </p:nvSpPr>
        <p:spPr>
          <a:xfrm>
            <a:off x="6309715" y="3316633"/>
            <a:ext cx="468831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dirty="0">
                <a:solidFill>
                  <a:srgbClr val="000000"/>
                </a:solidFill>
                <a:latin typeface="+mj-lt"/>
              </a:rPr>
              <a:t>Module for countering FPV (Jamming Frequency Counter - FPV Unit) Operating frequencies: 800MHz / 900MHz / 2.4GHz / 5.8GHz</a:t>
            </a:r>
            <a:br>
              <a:rPr lang="ru-RU" sz="1400" dirty="0">
                <a:solidFill>
                  <a:srgbClr val="000000"/>
                </a:solidFill>
              </a:rPr>
            </a:br>
            <a:br>
              <a:rPr lang="ru-RU" sz="1400" dirty="0">
                <a:solidFill>
                  <a:srgbClr val="000000"/>
                </a:solidFill>
              </a:rPr>
            </a:br>
            <a:endParaRPr lang="ru-RU" sz="1400" dirty="0">
              <a:solidFill>
                <a:srgbClr val="000000"/>
              </a:solidFill>
            </a:endParaRPr>
          </a:p>
        </p:txBody>
      </p:sp>
      <p:sp>
        <p:nvSpPr>
          <p:cNvPr id="34" name="Полилиния: фигура 33">
            <a:extLst>
              <a:ext uri="{FF2B5EF4-FFF2-40B4-BE49-F238E27FC236}">
                <a16:creationId xmlns:a16="http://schemas.microsoft.com/office/drawing/2014/main" id="{4E76825B-6640-4BFF-9973-DFC035E65492}"/>
              </a:ext>
            </a:extLst>
          </p:cNvPr>
          <p:cNvSpPr/>
          <p:nvPr/>
        </p:nvSpPr>
        <p:spPr>
          <a:xfrm>
            <a:off x="4564856" y="2345910"/>
            <a:ext cx="1531143" cy="613042"/>
          </a:xfrm>
          <a:custGeom>
            <a:avLst/>
            <a:gdLst>
              <a:gd name="connsiteX0" fmla="*/ 1481958 w 1481958"/>
              <a:gd name="connsiteY0" fmla="*/ 0 h 643233"/>
              <a:gd name="connsiteX1" fmla="*/ 523415 w 1481958"/>
              <a:gd name="connsiteY1" fmla="*/ 0 h 643233"/>
              <a:gd name="connsiteX2" fmla="*/ 0 w 1481958"/>
              <a:gd name="connsiteY2" fmla="*/ 643233 h 643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81958" h="643233">
                <a:moveTo>
                  <a:pt x="1481958" y="0"/>
                </a:moveTo>
                <a:lnTo>
                  <a:pt x="523415" y="0"/>
                </a:lnTo>
                <a:lnTo>
                  <a:pt x="0" y="643233"/>
                </a:lnTo>
              </a:path>
            </a:pathLst>
          </a:custGeom>
          <a:noFill/>
          <a:ln w="19050">
            <a:solidFill>
              <a:schemeClr val="accent1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олилиния: фигура 35">
            <a:extLst>
              <a:ext uri="{FF2B5EF4-FFF2-40B4-BE49-F238E27FC236}">
                <a16:creationId xmlns:a16="http://schemas.microsoft.com/office/drawing/2014/main" id="{6DB5372F-D92B-4513-97FE-B08E76B50BB0}"/>
              </a:ext>
            </a:extLst>
          </p:cNvPr>
          <p:cNvSpPr/>
          <p:nvPr/>
        </p:nvSpPr>
        <p:spPr>
          <a:xfrm flipV="1">
            <a:off x="4792675" y="3953813"/>
            <a:ext cx="1303325" cy="1190188"/>
          </a:xfrm>
          <a:custGeom>
            <a:avLst/>
            <a:gdLst>
              <a:gd name="connsiteX0" fmla="*/ 1481958 w 1481958"/>
              <a:gd name="connsiteY0" fmla="*/ 0 h 643233"/>
              <a:gd name="connsiteX1" fmla="*/ 523415 w 1481958"/>
              <a:gd name="connsiteY1" fmla="*/ 0 h 643233"/>
              <a:gd name="connsiteX2" fmla="*/ 0 w 1481958"/>
              <a:gd name="connsiteY2" fmla="*/ 643233 h 643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81958" h="643233">
                <a:moveTo>
                  <a:pt x="1481958" y="0"/>
                </a:moveTo>
                <a:lnTo>
                  <a:pt x="523415" y="0"/>
                </a:lnTo>
                <a:lnTo>
                  <a:pt x="0" y="643233"/>
                </a:lnTo>
              </a:path>
            </a:pathLst>
          </a:custGeom>
          <a:noFill/>
          <a:ln w="19050">
            <a:solidFill>
              <a:schemeClr val="accent1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9" name="Прямая со стрелкой 38">
            <a:extLst>
              <a:ext uri="{FF2B5EF4-FFF2-40B4-BE49-F238E27FC236}">
                <a16:creationId xmlns:a16="http://schemas.microsoft.com/office/drawing/2014/main" id="{2BEF61BA-0FD4-40DF-81EB-7BDA752B8819}"/>
              </a:ext>
            </a:extLst>
          </p:cNvPr>
          <p:cNvCxnSpPr>
            <a:cxnSpLocks/>
          </p:cNvCxnSpPr>
          <p:nvPr/>
        </p:nvCxnSpPr>
        <p:spPr>
          <a:xfrm flipH="1">
            <a:off x="4885165" y="3758498"/>
            <a:ext cx="1210834" cy="0"/>
          </a:xfrm>
          <a:prstGeom prst="straightConnector1">
            <a:avLst/>
          </a:prstGeom>
          <a:ln w="19050"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45758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r2.syntx.ai/user_8229996181380708785/generated/9ea1d63644901bdbe33ea2b05c9dcdba_d56a707b-f409-4d3a-977e-a6986cce4ab1.png">
            <a:extLst>
              <a:ext uri="{FF2B5EF4-FFF2-40B4-BE49-F238E27FC236}">
                <a16:creationId xmlns:a16="http://schemas.microsoft.com/office/drawing/2014/main" id="{BD2AD99F-7AF3-43C4-B15C-5FC2E76A0B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95" y="1695098"/>
            <a:ext cx="6354464" cy="3547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96C30B3-5ACD-4D23-A697-9AC18B1FD118}"/>
              </a:ext>
            </a:extLst>
          </p:cNvPr>
          <p:cNvSpPr/>
          <p:nvPr/>
        </p:nvSpPr>
        <p:spPr>
          <a:xfrm>
            <a:off x="601289" y="1695098"/>
            <a:ext cx="6354464" cy="3547080"/>
          </a:xfrm>
          <a:prstGeom prst="rect">
            <a:avLst/>
          </a:prstGeom>
          <a:noFill/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2B819E37-F79F-47E4-959D-72AC3A59FCCA}"/>
              </a:ext>
            </a:extLst>
          </p:cNvPr>
          <p:cNvGrpSpPr/>
          <p:nvPr/>
        </p:nvGrpSpPr>
        <p:grpSpPr>
          <a:xfrm>
            <a:off x="489372" y="1592505"/>
            <a:ext cx="6586987" cy="3771792"/>
            <a:chOff x="6591595" y="1355678"/>
            <a:chExt cx="6586987" cy="3771792"/>
          </a:xfrm>
        </p:grpSpPr>
        <p:sp>
          <p:nvSpPr>
            <p:cNvPr id="11" name="Полилиния: фигура 10">
              <a:extLst>
                <a:ext uri="{FF2B5EF4-FFF2-40B4-BE49-F238E27FC236}">
                  <a16:creationId xmlns:a16="http://schemas.microsoft.com/office/drawing/2014/main" id="{8335980C-C01A-40B1-A6C4-1E5332A84F9D}"/>
                </a:ext>
              </a:extLst>
            </p:cNvPr>
            <p:cNvSpPr/>
            <p:nvPr/>
          </p:nvSpPr>
          <p:spPr>
            <a:xfrm>
              <a:off x="12962582" y="1355678"/>
              <a:ext cx="216000" cy="216000"/>
            </a:xfrm>
            <a:custGeom>
              <a:avLst/>
              <a:gdLst>
                <a:gd name="connsiteX0" fmla="*/ 0 w 192024"/>
                <a:gd name="connsiteY0" fmla="*/ 0 h 210312"/>
                <a:gd name="connsiteX1" fmla="*/ 192024 w 192024"/>
                <a:gd name="connsiteY1" fmla="*/ 0 h 210312"/>
                <a:gd name="connsiteX2" fmla="*/ 192024 w 192024"/>
                <a:gd name="connsiteY2" fmla="*/ 210312 h 210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2024" h="210312">
                  <a:moveTo>
                    <a:pt x="0" y="0"/>
                  </a:moveTo>
                  <a:lnTo>
                    <a:pt x="192024" y="0"/>
                  </a:lnTo>
                  <a:lnTo>
                    <a:pt x="192024" y="210312"/>
                  </a:lnTo>
                </a:path>
              </a:pathLst>
            </a:cu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олилиния: фигура 11">
              <a:extLst>
                <a:ext uri="{FF2B5EF4-FFF2-40B4-BE49-F238E27FC236}">
                  <a16:creationId xmlns:a16="http://schemas.microsoft.com/office/drawing/2014/main" id="{C95A28C7-7545-4CDA-BA15-E71210152ABD}"/>
                </a:ext>
              </a:extLst>
            </p:cNvPr>
            <p:cNvSpPr/>
            <p:nvPr/>
          </p:nvSpPr>
          <p:spPr>
            <a:xfrm flipH="1" flipV="1">
              <a:off x="6591595" y="4908056"/>
              <a:ext cx="216000" cy="216000"/>
            </a:xfrm>
            <a:custGeom>
              <a:avLst/>
              <a:gdLst>
                <a:gd name="connsiteX0" fmla="*/ 0 w 192024"/>
                <a:gd name="connsiteY0" fmla="*/ 0 h 210312"/>
                <a:gd name="connsiteX1" fmla="*/ 192024 w 192024"/>
                <a:gd name="connsiteY1" fmla="*/ 0 h 210312"/>
                <a:gd name="connsiteX2" fmla="*/ 192024 w 192024"/>
                <a:gd name="connsiteY2" fmla="*/ 210312 h 210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2024" h="210312">
                  <a:moveTo>
                    <a:pt x="0" y="0"/>
                  </a:moveTo>
                  <a:lnTo>
                    <a:pt x="192024" y="0"/>
                  </a:lnTo>
                  <a:lnTo>
                    <a:pt x="192024" y="210312"/>
                  </a:lnTo>
                </a:path>
              </a:pathLst>
            </a:cu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олилиния: фигура 12">
              <a:extLst>
                <a:ext uri="{FF2B5EF4-FFF2-40B4-BE49-F238E27FC236}">
                  <a16:creationId xmlns:a16="http://schemas.microsoft.com/office/drawing/2014/main" id="{07F7BD04-E596-4AAB-8E9B-DFEAB8126F15}"/>
                </a:ext>
              </a:extLst>
            </p:cNvPr>
            <p:cNvSpPr/>
            <p:nvPr/>
          </p:nvSpPr>
          <p:spPr>
            <a:xfrm flipV="1">
              <a:off x="12952028" y="4911470"/>
              <a:ext cx="216000" cy="216000"/>
            </a:xfrm>
            <a:custGeom>
              <a:avLst/>
              <a:gdLst>
                <a:gd name="connsiteX0" fmla="*/ 0 w 192024"/>
                <a:gd name="connsiteY0" fmla="*/ 0 h 210312"/>
                <a:gd name="connsiteX1" fmla="*/ 192024 w 192024"/>
                <a:gd name="connsiteY1" fmla="*/ 0 h 210312"/>
                <a:gd name="connsiteX2" fmla="*/ 192024 w 192024"/>
                <a:gd name="connsiteY2" fmla="*/ 210312 h 210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2024" h="210312">
                  <a:moveTo>
                    <a:pt x="0" y="0"/>
                  </a:moveTo>
                  <a:lnTo>
                    <a:pt x="192024" y="0"/>
                  </a:lnTo>
                  <a:lnTo>
                    <a:pt x="192024" y="210312"/>
                  </a:lnTo>
                </a:path>
              </a:pathLst>
            </a:cu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олилиния: фигура 13">
              <a:extLst>
                <a:ext uri="{FF2B5EF4-FFF2-40B4-BE49-F238E27FC236}">
                  <a16:creationId xmlns:a16="http://schemas.microsoft.com/office/drawing/2014/main" id="{7CF6C9FD-313C-408D-B1B4-2FA4F53A2915}"/>
                </a:ext>
              </a:extLst>
            </p:cNvPr>
            <p:cNvSpPr/>
            <p:nvPr/>
          </p:nvSpPr>
          <p:spPr>
            <a:xfrm flipH="1">
              <a:off x="6591595" y="1355678"/>
              <a:ext cx="216000" cy="216000"/>
            </a:xfrm>
            <a:custGeom>
              <a:avLst/>
              <a:gdLst>
                <a:gd name="connsiteX0" fmla="*/ 0 w 192024"/>
                <a:gd name="connsiteY0" fmla="*/ 0 h 210312"/>
                <a:gd name="connsiteX1" fmla="*/ 192024 w 192024"/>
                <a:gd name="connsiteY1" fmla="*/ 0 h 210312"/>
                <a:gd name="connsiteX2" fmla="*/ 192024 w 192024"/>
                <a:gd name="connsiteY2" fmla="*/ 210312 h 210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2024" h="210312">
                  <a:moveTo>
                    <a:pt x="0" y="0"/>
                  </a:moveTo>
                  <a:lnTo>
                    <a:pt x="192024" y="0"/>
                  </a:lnTo>
                  <a:lnTo>
                    <a:pt x="192024" y="210312"/>
                  </a:lnTo>
                </a:path>
              </a:pathLst>
            </a:cu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17EABE-F999-44C4-8255-9DC2317B2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Deployment profile: Mobile cover for troop columns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196A644-F882-444B-9B66-0BB7FC217E61}"/>
              </a:ext>
            </a:extLst>
          </p:cNvPr>
          <p:cNvSpPr/>
          <p:nvPr/>
        </p:nvSpPr>
        <p:spPr>
          <a:xfrm>
            <a:off x="717978" y="1808505"/>
            <a:ext cx="239728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 err="1"/>
              <a:t>Defense radius: 1000m (from the lead and trailing vehicle)</a:t>
            </a:r>
            <a:br>
              <a:rPr lang="ru-RU" sz="1100" dirty="0"/>
            </a:br>
            <a:endParaRPr lang="ru-RU" sz="1100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A400D3E-5F32-489E-821C-6CB908E0B8F2}"/>
              </a:ext>
            </a:extLst>
          </p:cNvPr>
          <p:cNvSpPr/>
          <p:nvPr/>
        </p:nvSpPr>
        <p:spPr>
          <a:xfrm>
            <a:off x="5480111" y="3798768"/>
            <a:ext cx="148321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 err="1"/>
              <a:t>Spacing: 100m (distance between vehicles)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2C1857F-B033-4079-9E8A-FCB2C0D376BD}"/>
              </a:ext>
            </a:extLst>
          </p:cNvPr>
          <p:cNvSpPr/>
          <p:nvPr/>
        </p:nvSpPr>
        <p:spPr>
          <a:xfrm>
            <a:off x="4608617" y="4526387"/>
            <a:ext cx="2438555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100" b="1" dirty="0" err="1"/>
              <a:t>Distance: 600~700m (between the first and last vehicle in the column)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402D6CF-6FA4-4A3C-B363-C5E3C78A5B86}"/>
              </a:ext>
            </a:extLst>
          </p:cNvPr>
          <p:cNvSpPr/>
          <p:nvPr/>
        </p:nvSpPr>
        <p:spPr>
          <a:xfrm>
            <a:off x="7564729" y="1924810"/>
            <a:ext cx="3781578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ru-RU" dirty="0">
                <a:latin typeface="+mj-lt"/>
              </a:rPr>
              <a:t>Tactical characteristics</a:t>
            </a:r>
          </a:p>
          <a:p>
            <a:pPr marL="285750" indent="-285750">
              <a:spcBef>
                <a:spcPts val="300"/>
              </a:spcBef>
              <a:spcAft>
                <a:spcPts val="600"/>
              </a:spcAft>
              <a:buSzPct val="80000"/>
              <a:buFont typeface="Wingdings" panose="05000000000000000000" pitchFamily="2" charset="2"/>
              <a:buChar char="§"/>
            </a:pPr>
            <a:r>
              <a:rPr lang="ru-RU" sz="1600" dirty="0"/>
              <a:t>Effective jamming distance: ≥ 1 km.</a:t>
            </a:r>
          </a:p>
          <a:p>
            <a:pPr marL="285750" indent="-285750">
              <a:spcBef>
                <a:spcPts val="300"/>
              </a:spcBef>
              <a:spcAft>
                <a:spcPts val="600"/>
              </a:spcAft>
              <a:buSzPct val="80000"/>
              <a:buFont typeface="Wingdings" panose="05000000000000000000" pitchFamily="2" charset="2"/>
              <a:buChar char="§"/>
            </a:pPr>
            <a:r>
              <a:rPr lang="ru-RU" sz="1600" dirty="0"/>
              <a:t>JCR 2:1 for OcuSync 4 protocol.</a:t>
            </a:r>
          </a:p>
          <a:p>
            <a:pPr marL="285750" indent="-285750">
              <a:spcBef>
                <a:spcPts val="300"/>
              </a:spcBef>
              <a:spcAft>
                <a:spcPts val="600"/>
              </a:spcAft>
              <a:buSzPct val="80000"/>
              <a:buFont typeface="Wingdings" panose="05000000000000000000" pitchFamily="2" charset="2"/>
              <a:buChar char="§"/>
            </a:pPr>
            <a:r>
              <a:rPr lang="ru-RU" sz="1600" dirty="0"/>
              <a:t>JCR 1:1 for FPV drones (TBS/ELRS protocols).</a:t>
            </a:r>
          </a:p>
          <a:p>
            <a:pPr marL="285750" indent="-285750">
              <a:spcBef>
                <a:spcPts val="300"/>
              </a:spcBef>
              <a:spcAft>
                <a:spcPts val="600"/>
              </a:spcAft>
              <a:buSzPct val="80000"/>
              <a:buFont typeface="Wingdings" panose="05000000000000000000" pitchFamily="2" charset="2"/>
              <a:buChar char="§"/>
            </a:pPr>
            <a:r>
              <a:rPr lang="ru-RU" sz="1600" dirty="0"/>
              <a:t>Creating a continuous dynamic dome for protection against low-altitude threats on the march.</a:t>
            </a:r>
            <a:br>
              <a:rPr lang="ru-RU" sz="1600" dirty="0"/>
            </a:br>
            <a:endParaRPr lang="ru-RU" sz="1600" dirty="0"/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888BD034-D045-4882-8A4D-9AD28E2D9837}"/>
              </a:ext>
            </a:extLst>
          </p:cNvPr>
          <p:cNvCxnSpPr>
            <a:cxnSpLocks/>
          </p:cNvCxnSpPr>
          <p:nvPr/>
        </p:nvCxnSpPr>
        <p:spPr>
          <a:xfrm>
            <a:off x="5221533" y="2567678"/>
            <a:ext cx="643239" cy="503445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CFAC1C9E-7F11-46FA-B987-9170E037C557}"/>
              </a:ext>
            </a:extLst>
          </p:cNvPr>
          <p:cNvCxnSpPr>
            <a:cxnSpLocks/>
          </p:cNvCxnSpPr>
          <p:nvPr/>
        </p:nvCxnSpPr>
        <p:spPr>
          <a:xfrm>
            <a:off x="4560687" y="2944999"/>
            <a:ext cx="643239" cy="503445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7FBA99FC-C964-480F-81EA-0718E4E64FF6}"/>
              </a:ext>
            </a:extLst>
          </p:cNvPr>
          <p:cNvCxnSpPr>
            <a:cxnSpLocks/>
          </p:cNvCxnSpPr>
          <p:nvPr/>
        </p:nvCxnSpPr>
        <p:spPr>
          <a:xfrm>
            <a:off x="2083144" y="4403165"/>
            <a:ext cx="643239" cy="503445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DBCA8001-B4FE-464D-9924-D083BA0DB467}"/>
              </a:ext>
            </a:extLst>
          </p:cNvPr>
          <p:cNvCxnSpPr>
            <a:cxnSpLocks/>
          </p:cNvCxnSpPr>
          <p:nvPr/>
        </p:nvCxnSpPr>
        <p:spPr>
          <a:xfrm flipV="1">
            <a:off x="2637998" y="3363903"/>
            <a:ext cx="2462589" cy="1469895"/>
          </a:xfrm>
          <a:prstGeom prst="line">
            <a:avLst/>
          </a:prstGeom>
          <a:ln w="127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197A98D8-9260-436A-8D75-C7FB0C06EB1D}"/>
              </a:ext>
            </a:extLst>
          </p:cNvPr>
          <p:cNvCxnSpPr>
            <a:cxnSpLocks/>
          </p:cNvCxnSpPr>
          <p:nvPr/>
        </p:nvCxnSpPr>
        <p:spPr>
          <a:xfrm flipV="1">
            <a:off x="5096587" y="2974326"/>
            <a:ext cx="622974" cy="371848"/>
          </a:xfrm>
          <a:prstGeom prst="line">
            <a:avLst/>
          </a:prstGeom>
          <a:ln w="127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Полилиния: фигура 29">
            <a:extLst>
              <a:ext uri="{FF2B5EF4-FFF2-40B4-BE49-F238E27FC236}">
                <a16:creationId xmlns:a16="http://schemas.microsoft.com/office/drawing/2014/main" id="{2C466600-40C7-4AD3-BFB3-956F4FEC4797}"/>
              </a:ext>
            </a:extLst>
          </p:cNvPr>
          <p:cNvSpPr/>
          <p:nvPr/>
        </p:nvSpPr>
        <p:spPr>
          <a:xfrm>
            <a:off x="1194666" y="2422214"/>
            <a:ext cx="485578" cy="598459"/>
          </a:xfrm>
          <a:custGeom>
            <a:avLst/>
            <a:gdLst>
              <a:gd name="connsiteX0" fmla="*/ 0 w 485578"/>
              <a:gd name="connsiteY0" fmla="*/ 0 h 668458"/>
              <a:gd name="connsiteX1" fmla="*/ 0 w 485578"/>
              <a:gd name="connsiteY1" fmla="*/ 668458 h 668458"/>
              <a:gd name="connsiteX2" fmla="*/ 485578 w 485578"/>
              <a:gd name="connsiteY2" fmla="*/ 668458 h 668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5578" h="668458">
                <a:moveTo>
                  <a:pt x="0" y="0"/>
                </a:moveTo>
                <a:lnTo>
                  <a:pt x="0" y="668458"/>
                </a:lnTo>
                <a:lnTo>
                  <a:pt x="485578" y="668458"/>
                </a:lnTo>
              </a:path>
            </a:pathLst>
          </a:custGeom>
          <a:noFill/>
          <a:ln>
            <a:solidFill>
              <a:schemeClr val="accent5">
                <a:lumMod val="50000"/>
              </a:schemeClr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олилиния: фигура 31">
            <a:extLst>
              <a:ext uri="{FF2B5EF4-FFF2-40B4-BE49-F238E27FC236}">
                <a16:creationId xmlns:a16="http://schemas.microsoft.com/office/drawing/2014/main" id="{AE707955-F5A1-4EBC-9B19-8289C45E0040}"/>
              </a:ext>
            </a:extLst>
          </p:cNvPr>
          <p:cNvSpPr/>
          <p:nvPr/>
        </p:nvSpPr>
        <p:spPr>
          <a:xfrm flipH="1" flipV="1">
            <a:off x="5426910" y="3196721"/>
            <a:ext cx="563356" cy="598459"/>
          </a:xfrm>
          <a:custGeom>
            <a:avLst/>
            <a:gdLst>
              <a:gd name="connsiteX0" fmla="*/ 0 w 485578"/>
              <a:gd name="connsiteY0" fmla="*/ 0 h 668458"/>
              <a:gd name="connsiteX1" fmla="*/ 0 w 485578"/>
              <a:gd name="connsiteY1" fmla="*/ 668458 h 668458"/>
              <a:gd name="connsiteX2" fmla="*/ 485578 w 485578"/>
              <a:gd name="connsiteY2" fmla="*/ 668458 h 668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5578" h="668458">
                <a:moveTo>
                  <a:pt x="0" y="0"/>
                </a:moveTo>
                <a:lnTo>
                  <a:pt x="0" y="668458"/>
                </a:lnTo>
                <a:lnTo>
                  <a:pt x="485578" y="668458"/>
                </a:lnTo>
              </a:path>
            </a:pathLst>
          </a:custGeom>
          <a:noFill/>
          <a:ln>
            <a:solidFill>
              <a:schemeClr val="accent5">
                <a:lumMod val="50000"/>
              </a:schemeClr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олилиния: фигура 32">
            <a:extLst>
              <a:ext uri="{FF2B5EF4-FFF2-40B4-BE49-F238E27FC236}">
                <a16:creationId xmlns:a16="http://schemas.microsoft.com/office/drawing/2014/main" id="{A38A3DC1-FD12-4751-A3A0-D30CA85F2723}"/>
              </a:ext>
            </a:extLst>
          </p:cNvPr>
          <p:cNvSpPr/>
          <p:nvPr/>
        </p:nvSpPr>
        <p:spPr>
          <a:xfrm flipH="1" flipV="1">
            <a:off x="4100767" y="3995461"/>
            <a:ext cx="459920" cy="598459"/>
          </a:xfrm>
          <a:custGeom>
            <a:avLst/>
            <a:gdLst>
              <a:gd name="connsiteX0" fmla="*/ 0 w 485578"/>
              <a:gd name="connsiteY0" fmla="*/ 0 h 668458"/>
              <a:gd name="connsiteX1" fmla="*/ 0 w 485578"/>
              <a:gd name="connsiteY1" fmla="*/ 668458 h 668458"/>
              <a:gd name="connsiteX2" fmla="*/ 485578 w 485578"/>
              <a:gd name="connsiteY2" fmla="*/ 668458 h 668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5578" h="668458">
                <a:moveTo>
                  <a:pt x="0" y="0"/>
                </a:moveTo>
                <a:lnTo>
                  <a:pt x="0" y="668458"/>
                </a:lnTo>
                <a:lnTo>
                  <a:pt x="485578" y="668458"/>
                </a:lnTo>
              </a:path>
            </a:pathLst>
          </a:custGeom>
          <a:noFill/>
          <a:ln>
            <a:solidFill>
              <a:schemeClr val="accent5">
                <a:lumMod val="50000"/>
              </a:schemeClr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8CE8424B-E591-4589-BFB3-351BD319177A}"/>
              </a:ext>
            </a:extLst>
          </p:cNvPr>
          <p:cNvSpPr/>
          <p:nvPr/>
        </p:nvSpPr>
        <p:spPr>
          <a:xfrm>
            <a:off x="7313600" y="1705803"/>
            <a:ext cx="4316687" cy="3547080"/>
          </a:xfrm>
          <a:prstGeom prst="rect">
            <a:avLst/>
          </a:prstGeom>
          <a:noFill/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367F5838-3FE0-424B-8C98-966139954552}"/>
              </a:ext>
            </a:extLst>
          </p:cNvPr>
          <p:cNvGrpSpPr/>
          <p:nvPr/>
        </p:nvGrpSpPr>
        <p:grpSpPr>
          <a:xfrm>
            <a:off x="7193577" y="1584449"/>
            <a:ext cx="4538398" cy="3777628"/>
            <a:chOff x="6569018" y="1355678"/>
            <a:chExt cx="4538398" cy="3777628"/>
          </a:xfrm>
        </p:grpSpPr>
        <p:sp>
          <p:nvSpPr>
            <p:cNvPr id="54" name="Полилиния: фигура 53">
              <a:extLst>
                <a:ext uri="{FF2B5EF4-FFF2-40B4-BE49-F238E27FC236}">
                  <a16:creationId xmlns:a16="http://schemas.microsoft.com/office/drawing/2014/main" id="{3CF09594-DF50-4D1B-A0BE-6EFB943674CA}"/>
                </a:ext>
              </a:extLst>
            </p:cNvPr>
            <p:cNvSpPr/>
            <p:nvPr/>
          </p:nvSpPr>
          <p:spPr>
            <a:xfrm>
              <a:off x="10891416" y="1355678"/>
              <a:ext cx="216000" cy="216000"/>
            </a:xfrm>
            <a:custGeom>
              <a:avLst/>
              <a:gdLst>
                <a:gd name="connsiteX0" fmla="*/ 0 w 192024"/>
                <a:gd name="connsiteY0" fmla="*/ 0 h 210312"/>
                <a:gd name="connsiteX1" fmla="*/ 192024 w 192024"/>
                <a:gd name="connsiteY1" fmla="*/ 0 h 210312"/>
                <a:gd name="connsiteX2" fmla="*/ 192024 w 192024"/>
                <a:gd name="connsiteY2" fmla="*/ 210312 h 210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2024" h="210312">
                  <a:moveTo>
                    <a:pt x="0" y="0"/>
                  </a:moveTo>
                  <a:lnTo>
                    <a:pt x="192024" y="0"/>
                  </a:lnTo>
                  <a:lnTo>
                    <a:pt x="192024" y="210312"/>
                  </a:lnTo>
                </a:path>
              </a:pathLst>
            </a:cu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5" name="Полилиния: фигура 54">
              <a:extLst>
                <a:ext uri="{FF2B5EF4-FFF2-40B4-BE49-F238E27FC236}">
                  <a16:creationId xmlns:a16="http://schemas.microsoft.com/office/drawing/2014/main" id="{C79B41E4-B4BC-4AD3-B7AA-32F1F279379D}"/>
                </a:ext>
              </a:extLst>
            </p:cNvPr>
            <p:cNvSpPr/>
            <p:nvPr/>
          </p:nvSpPr>
          <p:spPr>
            <a:xfrm flipH="1" flipV="1">
              <a:off x="6569018" y="4916112"/>
              <a:ext cx="216000" cy="216000"/>
            </a:xfrm>
            <a:custGeom>
              <a:avLst/>
              <a:gdLst>
                <a:gd name="connsiteX0" fmla="*/ 0 w 192024"/>
                <a:gd name="connsiteY0" fmla="*/ 0 h 210312"/>
                <a:gd name="connsiteX1" fmla="*/ 192024 w 192024"/>
                <a:gd name="connsiteY1" fmla="*/ 0 h 210312"/>
                <a:gd name="connsiteX2" fmla="*/ 192024 w 192024"/>
                <a:gd name="connsiteY2" fmla="*/ 210312 h 210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2024" h="210312">
                  <a:moveTo>
                    <a:pt x="0" y="0"/>
                  </a:moveTo>
                  <a:lnTo>
                    <a:pt x="192024" y="0"/>
                  </a:lnTo>
                  <a:lnTo>
                    <a:pt x="192024" y="210312"/>
                  </a:lnTo>
                </a:path>
              </a:pathLst>
            </a:cu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" name="Полилиния: фигура 55">
              <a:extLst>
                <a:ext uri="{FF2B5EF4-FFF2-40B4-BE49-F238E27FC236}">
                  <a16:creationId xmlns:a16="http://schemas.microsoft.com/office/drawing/2014/main" id="{9874F8CF-772C-4F54-BC5E-2D5E20C7480A}"/>
                </a:ext>
              </a:extLst>
            </p:cNvPr>
            <p:cNvSpPr/>
            <p:nvPr/>
          </p:nvSpPr>
          <p:spPr>
            <a:xfrm flipV="1">
              <a:off x="10887174" y="4917306"/>
              <a:ext cx="216000" cy="216000"/>
            </a:xfrm>
            <a:custGeom>
              <a:avLst/>
              <a:gdLst>
                <a:gd name="connsiteX0" fmla="*/ 0 w 192024"/>
                <a:gd name="connsiteY0" fmla="*/ 0 h 210312"/>
                <a:gd name="connsiteX1" fmla="*/ 192024 w 192024"/>
                <a:gd name="connsiteY1" fmla="*/ 0 h 210312"/>
                <a:gd name="connsiteX2" fmla="*/ 192024 w 192024"/>
                <a:gd name="connsiteY2" fmla="*/ 210312 h 210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2024" h="210312">
                  <a:moveTo>
                    <a:pt x="0" y="0"/>
                  </a:moveTo>
                  <a:lnTo>
                    <a:pt x="192024" y="0"/>
                  </a:lnTo>
                  <a:lnTo>
                    <a:pt x="192024" y="210312"/>
                  </a:lnTo>
                </a:path>
              </a:pathLst>
            </a:cu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" name="Полилиния: фигура 56">
              <a:extLst>
                <a:ext uri="{FF2B5EF4-FFF2-40B4-BE49-F238E27FC236}">
                  <a16:creationId xmlns:a16="http://schemas.microsoft.com/office/drawing/2014/main" id="{159DFCEA-A80E-4786-86F8-3EB881BE632D}"/>
                </a:ext>
              </a:extLst>
            </p:cNvPr>
            <p:cNvSpPr/>
            <p:nvPr/>
          </p:nvSpPr>
          <p:spPr>
            <a:xfrm flipH="1">
              <a:off x="6591595" y="1355678"/>
              <a:ext cx="216000" cy="216000"/>
            </a:xfrm>
            <a:custGeom>
              <a:avLst/>
              <a:gdLst>
                <a:gd name="connsiteX0" fmla="*/ 0 w 192024"/>
                <a:gd name="connsiteY0" fmla="*/ 0 h 210312"/>
                <a:gd name="connsiteX1" fmla="*/ 192024 w 192024"/>
                <a:gd name="connsiteY1" fmla="*/ 0 h 210312"/>
                <a:gd name="connsiteX2" fmla="*/ 192024 w 192024"/>
                <a:gd name="connsiteY2" fmla="*/ 210312 h 210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2024" h="210312">
                  <a:moveTo>
                    <a:pt x="0" y="0"/>
                  </a:moveTo>
                  <a:lnTo>
                    <a:pt x="192024" y="0"/>
                  </a:lnTo>
                  <a:lnTo>
                    <a:pt x="192024" y="210312"/>
                  </a:lnTo>
                </a:path>
              </a:pathLst>
            </a:cu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0199964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5DF1E50A-35FE-46FE-903E-492AD7DC4614}"/>
              </a:ext>
            </a:extLst>
          </p:cNvPr>
          <p:cNvGrpSpPr/>
          <p:nvPr/>
        </p:nvGrpSpPr>
        <p:grpSpPr>
          <a:xfrm>
            <a:off x="391499" y="1296175"/>
            <a:ext cx="11315699" cy="3542629"/>
            <a:chOff x="371476" y="1552434"/>
            <a:chExt cx="11581143" cy="3549562"/>
          </a:xfrm>
        </p:grpSpPr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id="{CFD6976B-4D8A-4CCE-B347-F333CCFA3C09}"/>
                </a:ext>
              </a:extLst>
            </p:cNvPr>
            <p:cNvGrpSpPr/>
            <p:nvPr/>
          </p:nvGrpSpPr>
          <p:grpSpPr>
            <a:xfrm>
              <a:off x="371476" y="1552434"/>
              <a:ext cx="3762711" cy="3549562"/>
              <a:chOff x="6591594" y="1349371"/>
              <a:chExt cx="5084892" cy="4796843"/>
            </a:xfrm>
          </p:grpSpPr>
          <p:sp>
            <p:nvSpPr>
              <p:cNvPr id="20" name="Прямоугольник 19">
                <a:extLst>
                  <a:ext uri="{FF2B5EF4-FFF2-40B4-BE49-F238E27FC236}">
                    <a16:creationId xmlns:a16="http://schemas.microsoft.com/office/drawing/2014/main" id="{DB36DE38-C3C0-4918-A222-7E3626D587CD}"/>
                  </a:ext>
                </a:extLst>
              </p:cNvPr>
              <p:cNvSpPr/>
              <p:nvPr/>
            </p:nvSpPr>
            <p:spPr>
              <a:xfrm>
                <a:off x="6744862" y="1490720"/>
                <a:ext cx="4778355" cy="4497793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21" name="Группа 20">
                <a:extLst>
                  <a:ext uri="{FF2B5EF4-FFF2-40B4-BE49-F238E27FC236}">
                    <a16:creationId xmlns:a16="http://schemas.microsoft.com/office/drawing/2014/main" id="{4EF290EB-7214-4509-AD44-F5D536DD71AA}"/>
                  </a:ext>
                </a:extLst>
              </p:cNvPr>
              <p:cNvGrpSpPr/>
              <p:nvPr/>
            </p:nvGrpSpPr>
            <p:grpSpPr>
              <a:xfrm>
                <a:off x="6591594" y="1349371"/>
                <a:ext cx="5084892" cy="4796843"/>
                <a:chOff x="6591594" y="1349371"/>
                <a:chExt cx="5084892" cy="4796843"/>
              </a:xfrm>
            </p:grpSpPr>
            <p:sp>
              <p:nvSpPr>
                <p:cNvPr id="22" name="Полилиния: фигура 21">
                  <a:extLst>
                    <a:ext uri="{FF2B5EF4-FFF2-40B4-BE49-F238E27FC236}">
                      <a16:creationId xmlns:a16="http://schemas.microsoft.com/office/drawing/2014/main" id="{9D8A9F84-4E6C-47F0-967D-57769729AD6A}"/>
                    </a:ext>
                  </a:extLst>
                </p:cNvPr>
                <p:cNvSpPr/>
                <p:nvPr/>
              </p:nvSpPr>
              <p:spPr>
                <a:xfrm>
                  <a:off x="11433235" y="1349371"/>
                  <a:ext cx="243250" cy="243250"/>
                </a:xfrm>
                <a:custGeom>
                  <a:avLst/>
                  <a:gdLst>
                    <a:gd name="connsiteX0" fmla="*/ 0 w 192024"/>
                    <a:gd name="connsiteY0" fmla="*/ 0 h 210312"/>
                    <a:gd name="connsiteX1" fmla="*/ 192024 w 192024"/>
                    <a:gd name="connsiteY1" fmla="*/ 0 h 210312"/>
                    <a:gd name="connsiteX2" fmla="*/ 192024 w 192024"/>
                    <a:gd name="connsiteY2" fmla="*/ 210312 h 2103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92024" h="210312">
                      <a:moveTo>
                        <a:pt x="0" y="0"/>
                      </a:moveTo>
                      <a:lnTo>
                        <a:pt x="192024" y="0"/>
                      </a:lnTo>
                      <a:lnTo>
                        <a:pt x="192024" y="210312"/>
                      </a:lnTo>
                    </a:path>
                  </a:pathLst>
                </a:custGeom>
                <a:noFill/>
                <a:ln w="1905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3" name="Полилиния: фигура 22">
                  <a:extLst>
                    <a:ext uri="{FF2B5EF4-FFF2-40B4-BE49-F238E27FC236}">
                      <a16:creationId xmlns:a16="http://schemas.microsoft.com/office/drawing/2014/main" id="{7277D00E-72AA-4F4E-A9AF-FE74B852F274}"/>
                    </a:ext>
                  </a:extLst>
                </p:cNvPr>
                <p:cNvSpPr/>
                <p:nvPr/>
              </p:nvSpPr>
              <p:spPr>
                <a:xfrm flipH="1" flipV="1">
                  <a:off x="6600613" y="5902964"/>
                  <a:ext cx="243250" cy="243250"/>
                </a:xfrm>
                <a:custGeom>
                  <a:avLst/>
                  <a:gdLst>
                    <a:gd name="connsiteX0" fmla="*/ 0 w 192024"/>
                    <a:gd name="connsiteY0" fmla="*/ 0 h 210312"/>
                    <a:gd name="connsiteX1" fmla="*/ 192024 w 192024"/>
                    <a:gd name="connsiteY1" fmla="*/ 0 h 210312"/>
                    <a:gd name="connsiteX2" fmla="*/ 192024 w 192024"/>
                    <a:gd name="connsiteY2" fmla="*/ 210312 h 2103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92024" h="210312">
                      <a:moveTo>
                        <a:pt x="0" y="0"/>
                      </a:moveTo>
                      <a:lnTo>
                        <a:pt x="192024" y="0"/>
                      </a:lnTo>
                      <a:lnTo>
                        <a:pt x="192024" y="210312"/>
                      </a:lnTo>
                    </a:path>
                  </a:pathLst>
                </a:custGeom>
                <a:noFill/>
                <a:ln w="1905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4" name="Полилиния: фигура 23">
                  <a:extLst>
                    <a:ext uri="{FF2B5EF4-FFF2-40B4-BE49-F238E27FC236}">
                      <a16:creationId xmlns:a16="http://schemas.microsoft.com/office/drawing/2014/main" id="{61462043-C2CC-4D06-9CA1-65F293EBA378}"/>
                    </a:ext>
                  </a:extLst>
                </p:cNvPr>
                <p:cNvSpPr/>
                <p:nvPr/>
              </p:nvSpPr>
              <p:spPr>
                <a:xfrm flipV="1">
                  <a:off x="11460486" y="5907556"/>
                  <a:ext cx="216000" cy="215999"/>
                </a:xfrm>
                <a:custGeom>
                  <a:avLst/>
                  <a:gdLst>
                    <a:gd name="connsiteX0" fmla="*/ 0 w 192024"/>
                    <a:gd name="connsiteY0" fmla="*/ 0 h 210312"/>
                    <a:gd name="connsiteX1" fmla="*/ 192024 w 192024"/>
                    <a:gd name="connsiteY1" fmla="*/ 0 h 210312"/>
                    <a:gd name="connsiteX2" fmla="*/ 192024 w 192024"/>
                    <a:gd name="connsiteY2" fmla="*/ 210312 h 2103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92024" h="210312">
                      <a:moveTo>
                        <a:pt x="0" y="0"/>
                      </a:moveTo>
                      <a:lnTo>
                        <a:pt x="192024" y="0"/>
                      </a:lnTo>
                      <a:lnTo>
                        <a:pt x="192024" y="210312"/>
                      </a:lnTo>
                    </a:path>
                  </a:pathLst>
                </a:custGeom>
                <a:noFill/>
                <a:ln w="1905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5" name="Полилиния: фигура 24">
                  <a:extLst>
                    <a:ext uri="{FF2B5EF4-FFF2-40B4-BE49-F238E27FC236}">
                      <a16:creationId xmlns:a16="http://schemas.microsoft.com/office/drawing/2014/main" id="{DDDE42DA-7E57-4936-9764-F7160B452DAA}"/>
                    </a:ext>
                  </a:extLst>
                </p:cNvPr>
                <p:cNvSpPr/>
                <p:nvPr/>
              </p:nvSpPr>
              <p:spPr>
                <a:xfrm flipH="1">
                  <a:off x="6591594" y="1355676"/>
                  <a:ext cx="243250" cy="243250"/>
                </a:xfrm>
                <a:custGeom>
                  <a:avLst/>
                  <a:gdLst>
                    <a:gd name="connsiteX0" fmla="*/ 0 w 192024"/>
                    <a:gd name="connsiteY0" fmla="*/ 0 h 210312"/>
                    <a:gd name="connsiteX1" fmla="*/ 192024 w 192024"/>
                    <a:gd name="connsiteY1" fmla="*/ 0 h 210312"/>
                    <a:gd name="connsiteX2" fmla="*/ 192024 w 192024"/>
                    <a:gd name="connsiteY2" fmla="*/ 210312 h 2103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92024" h="210312">
                      <a:moveTo>
                        <a:pt x="0" y="0"/>
                      </a:moveTo>
                      <a:lnTo>
                        <a:pt x="192024" y="0"/>
                      </a:lnTo>
                      <a:lnTo>
                        <a:pt x="192024" y="210312"/>
                      </a:lnTo>
                    </a:path>
                  </a:pathLst>
                </a:custGeom>
                <a:noFill/>
                <a:ln w="1905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</p:grpSp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C76E1548-13F2-4568-8D39-48D7AF84F7E2}"/>
                </a:ext>
              </a:extLst>
            </p:cNvPr>
            <p:cNvGrpSpPr/>
            <p:nvPr/>
          </p:nvGrpSpPr>
          <p:grpSpPr>
            <a:xfrm>
              <a:off x="4280692" y="1552434"/>
              <a:ext cx="3762711" cy="3549562"/>
              <a:chOff x="6591594" y="1349371"/>
              <a:chExt cx="5084892" cy="4796843"/>
            </a:xfrm>
          </p:grpSpPr>
          <p:sp>
            <p:nvSpPr>
              <p:cNvPr id="14" name="Прямоугольник 13">
                <a:extLst>
                  <a:ext uri="{FF2B5EF4-FFF2-40B4-BE49-F238E27FC236}">
                    <a16:creationId xmlns:a16="http://schemas.microsoft.com/office/drawing/2014/main" id="{841E9DF1-AF6F-4351-B58B-67CEC4051E60}"/>
                  </a:ext>
                </a:extLst>
              </p:cNvPr>
              <p:cNvSpPr/>
              <p:nvPr/>
            </p:nvSpPr>
            <p:spPr>
              <a:xfrm>
                <a:off x="6744862" y="1490720"/>
                <a:ext cx="4778355" cy="4497793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15" name="Группа 14">
                <a:extLst>
                  <a:ext uri="{FF2B5EF4-FFF2-40B4-BE49-F238E27FC236}">
                    <a16:creationId xmlns:a16="http://schemas.microsoft.com/office/drawing/2014/main" id="{255DB765-1D0E-4691-98BA-FBE13A036DDC}"/>
                  </a:ext>
                </a:extLst>
              </p:cNvPr>
              <p:cNvGrpSpPr/>
              <p:nvPr/>
            </p:nvGrpSpPr>
            <p:grpSpPr>
              <a:xfrm>
                <a:off x="6591594" y="1349371"/>
                <a:ext cx="5084892" cy="4796843"/>
                <a:chOff x="6591594" y="1349371"/>
                <a:chExt cx="5084892" cy="4796843"/>
              </a:xfrm>
            </p:grpSpPr>
            <p:sp>
              <p:nvSpPr>
                <p:cNvPr id="16" name="Полилиния: фигура 15">
                  <a:extLst>
                    <a:ext uri="{FF2B5EF4-FFF2-40B4-BE49-F238E27FC236}">
                      <a16:creationId xmlns:a16="http://schemas.microsoft.com/office/drawing/2014/main" id="{BC961F68-9F3A-4553-B107-7F0069BDFFF2}"/>
                    </a:ext>
                  </a:extLst>
                </p:cNvPr>
                <p:cNvSpPr/>
                <p:nvPr/>
              </p:nvSpPr>
              <p:spPr>
                <a:xfrm>
                  <a:off x="11433235" y="1349371"/>
                  <a:ext cx="243250" cy="243250"/>
                </a:xfrm>
                <a:custGeom>
                  <a:avLst/>
                  <a:gdLst>
                    <a:gd name="connsiteX0" fmla="*/ 0 w 192024"/>
                    <a:gd name="connsiteY0" fmla="*/ 0 h 210312"/>
                    <a:gd name="connsiteX1" fmla="*/ 192024 w 192024"/>
                    <a:gd name="connsiteY1" fmla="*/ 0 h 210312"/>
                    <a:gd name="connsiteX2" fmla="*/ 192024 w 192024"/>
                    <a:gd name="connsiteY2" fmla="*/ 210312 h 2103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92024" h="210312">
                      <a:moveTo>
                        <a:pt x="0" y="0"/>
                      </a:moveTo>
                      <a:lnTo>
                        <a:pt x="192024" y="0"/>
                      </a:lnTo>
                      <a:lnTo>
                        <a:pt x="192024" y="210312"/>
                      </a:lnTo>
                    </a:path>
                  </a:pathLst>
                </a:custGeom>
                <a:noFill/>
                <a:ln w="1905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7" name="Полилиния: фигура 16">
                  <a:extLst>
                    <a:ext uri="{FF2B5EF4-FFF2-40B4-BE49-F238E27FC236}">
                      <a16:creationId xmlns:a16="http://schemas.microsoft.com/office/drawing/2014/main" id="{EBB9ECDE-8F5B-4986-B306-2ED764550016}"/>
                    </a:ext>
                  </a:extLst>
                </p:cNvPr>
                <p:cNvSpPr/>
                <p:nvPr/>
              </p:nvSpPr>
              <p:spPr>
                <a:xfrm flipH="1" flipV="1">
                  <a:off x="6600613" y="5902964"/>
                  <a:ext cx="243250" cy="243250"/>
                </a:xfrm>
                <a:custGeom>
                  <a:avLst/>
                  <a:gdLst>
                    <a:gd name="connsiteX0" fmla="*/ 0 w 192024"/>
                    <a:gd name="connsiteY0" fmla="*/ 0 h 210312"/>
                    <a:gd name="connsiteX1" fmla="*/ 192024 w 192024"/>
                    <a:gd name="connsiteY1" fmla="*/ 0 h 210312"/>
                    <a:gd name="connsiteX2" fmla="*/ 192024 w 192024"/>
                    <a:gd name="connsiteY2" fmla="*/ 210312 h 2103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92024" h="210312">
                      <a:moveTo>
                        <a:pt x="0" y="0"/>
                      </a:moveTo>
                      <a:lnTo>
                        <a:pt x="192024" y="0"/>
                      </a:lnTo>
                      <a:lnTo>
                        <a:pt x="192024" y="210312"/>
                      </a:lnTo>
                    </a:path>
                  </a:pathLst>
                </a:custGeom>
                <a:noFill/>
                <a:ln w="1905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8" name="Полилиния: фигура 17">
                  <a:extLst>
                    <a:ext uri="{FF2B5EF4-FFF2-40B4-BE49-F238E27FC236}">
                      <a16:creationId xmlns:a16="http://schemas.microsoft.com/office/drawing/2014/main" id="{0DDB2F22-8DBC-4BBD-978B-1B4AE60D73CF}"/>
                    </a:ext>
                  </a:extLst>
                </p:cNvPr>
                <p:cNvSpPr/>
                <p:nvPr/>
              </p:nvSpPr>
              <p:spPr>
                <a:xfrm flipV="1">
                  <a:off x="11460486" y="5907556"/>
                  <a:ext cx="216000" cy="215999"/>
                </a:xfrm>
                <a:custGeom>
                  <a:avLst/>
                  <a:gdLst>
                    <a:gd name="connsiteX0" fmla="*/ 0 w 192024"/>
                    <a:gd name="connsiteY0" fmla="*/ 0 h 210312"/>
                    <a:gd name="connsiteX1" fmla="*/ 192024 w 192024"/>
                    <a:gd name="connsiteY1" fmla="*/ 0 h 210312"/>
                    <a:gd name="connsiteX2" fmla="*/ 192024 w 192024"/>
                    <a:gd name="connsiteY2" fmla="*/ 210312 h 2103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92024" h="210312">
                      <a:moveTo>
                        <a:pt x="0" y="0"/>
                      </a:moveTo>
                      <a:lnTo>
                        <a:pt x="192024" y="0"/>
                      </a:lnTo>
                      <a:lnTo>
                        <a:pt x="192024" y="210312"/>
                      </a:lnTo>
                    </a:path>
                  </a:pathLst>
                </a:custGeom>
                <a:noFill/>
                <a:ln w="1905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9" name="Полилиния: фигура 18">
                  <a:extLst>
                    <a:ext uri="{FF2B5EF4-FFF2-40B4-BE49-F238E27FC236}">
                      <a16:creationId xmlns:a16="http://schemas.microsoft.com/office/drawing/2014/main" id="{F8CC0E74-2BDB-4008-A4D3-D7ACEC604766}"/>
                    </a:ext>
                  </a:extLst>
                </p:cNvPr>
                <p:cNvSpPr/>
                <p:nvPr/>
              </p:nvSpPr>
              <p:spPr>
                <a:xfrm flipH="1">
                  <a:off x="6591594" y="1355676"/>
                  <a:ext cx="243250" cy="243250"/>
                </a:xfrm>
                <a:custGeom>
                  <a:avLst/>
                  <a:gdLst>
                    <a:gd name="connsiteX0" fmla="*/ 0 w 192024"/>
                    <a:gd name="connsiteY0" fmla="*/ 0 h 210312"/>
                    <a:gd name="connsiteX1" fmla="*/ 192024 w 192024"/>
                    <a:gd name="connsiteY1" fmla="*/ 0 h 210312"/>
                    <a:gd name="connsiteX2" fmla="*/ 192024 w 192024"/>
                    <a:gd name="connsiteY2" fmla="*/ 210312 h 2103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92024" h="210312">
                      <a:moveTo>
                        <a:pt x="0" y="0"/>
                      </a:moveTo>
                      <a:lnTo>
                        <a:pt x="192024" y="0"/>
                      </a:lnTo>
                      <a:lnTo>
                        <a:pt x="192024" y="210312"/>
                      </a:lnTo>
                    </a:path>
                  </a:pathLst>
                </a:custGeom>
                <a:noFill/>
                <a:ln w="1905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</p:grpSp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826045A6-C8B5-4F5F-B7FD-B18634D2D681}"/>
                </a:ext>
              </a:extLst>
            </p:cNvPr>
            <p:cNvGrpSpPr/>
            <p:nvPr/>
          </p:nvGrpSpPr>
          <p:grpSpPr>
            <a:xfrm>
              <a:off x="8189908" y="1552434"/>
              <a:ext cx="3762711" cy="3549562"/>
              <a:chOff x="6591594" y="1349371"/>
              <a:chExt cx="5084892" cy="4796843"/>
            </a:xfrm>
          </p:grpSpPr>
          <p:sp>
            <p:nvSpPr>
              <p:cNvPr id="8" name="Прямоугольник 7">
                <a:extLst>
                  <a:ext uri="{FF2B5EF4-FFF2-40B4-BE49-F238E27FC236}">
                    <a16:creationId xmlns:a16="http://schemas.microsoft.com/office/drawing/2014/main" id="{18083C65-F5F2-4629-A04B-E0B244D2F910}"/>
                  </a:ext>
                </a:extLst>
              </p:cNvPr>
              <p:cNvSpPr/>
              <p:nvPr/>
            </p:nvSpPr>
            <p:spPr>
              <a:xfrm>
                <a:off x="6744862" y="1490720"/>
                <a:ext cx="4778355" cy="4497793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9" name="Группа 8">
                <a:extLst>
                  <a:ext uri="{FF2B5EF4-FFF2-40B4-BE49-F238E27FC236}">
                    <a16:creationId xmlns:a16="http://schemas.microsoft.com/office/drawing/2014/main" id="{5761A2EE-5897-4766-AB3D-644EF642B2B8}"/>
                  </a:ext>
                </a:extLst>
              </p:cNvPr>
              <p:cNvGrpSpPr/>
              <p:nvPr/>
            </p:nvGrpSpPr>
            <p:grpSpPr>
              <a:xfrm>
                <a:off x="6591594" y="1349371"/>
                <a:ext cx="5084892" cy="4796843"/>
                <a:chOff x="6591594" y="1349371"/>
                <a:chExt cx="5084892" cy="4796843"/>
              </a:xfrm>
            </p:grpSpPr>
            <p:sp>
              <p:nvSpPr>
                <p:cNvPr id="10" name="Полилиния: фигура 9">
                  <a:extLst>
                    <a:ext uri="{FF2B5EF4-FFF2-40B4-BE49-F238E27FC236}">
                      <a16:creationId xmlns:a16="http://schemas.microsoft.com/office/drawing/2014/main" id="{8C0BAE34-208A-458A-9A94-05D5237E434E}"/>
                    </a:ext>
                  </a:extLst>
                </p:cNvPr>
                <p:cNvSpPr/>
                <p:nvPr/>
              </p:nvSpPr>
              <p:spPr>
                <a:xfrm>
                  <a:off x="11433235" y="1349371"/>
                  <a:ext cx="243250" cy="243250"/>
                </a:xfrm>
                <a:custGeom>
                  <a:avLst/>
                  <a:gdLst>
                    <a:gd name="connsiteX0" fmla="*/ 0 w 192024"/>
                    <a:gd name="connsiteY0" fmla="*/ 0 h 210312"/>
                    <a:gd name="connsiteX1" fmla="*/ 192024 w 192024"/>
                    <a:gd name="connsiteY1" fmla="*/ 0 h 210312"/>
                    <a:gd name="connsiteX2" fmla="*/ 192024 w 192024"/>
                    <a:gd name="connsiteY2" fmla="*/ 210312 h 2103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92024" h="210312">
                      <a:moveTo>
                        <a:pt x="0" y="0"/>
                      </a:moveTo>
                      <a:lnTo>
                        <a:pt x="192024" y="0"/>
                      </a:lnTo>
                      <a:lnTo>
                        <a:pt x="192024" y="210312"/>
                      </a:lnTo>
                    </a:path>
                  </a:pathLst>
                </a:custGeom>
                <a:noFill/>
                <a:ln w="1905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1" name="Полилиния: фигура 10">
                  <a:extLst>
                    <a:ext uri="{FF2B5EF4-FFF2-40B4-BE49-F238E27FC236}">
                      <a16:creationId xmlns:a16="http://schemas.microsoft.com/office/drawing/2014/main" id="{D18A1BED-3ED7-4620-8EF1-15E2DCD98D01}"/>
                    </a:ext>
                  </a:extLst>
                </p:cNvPr>
                <p:cNvSpPr/>
                <p:nvPr/>
              </p:nvSpPr>
              <p:spPr>
                <a:xfrm flipH="1" flipV="1">
                  <a:off x="6600613" y="5902964"/>
                  <a:ext cx="243250" cy="243250"/>
                </a:xfrm>
                <a:custGeom>
                  <a:avLst/>
                  <a:gdLst>
                    <a:gd name="connsiteX0" fmla="*/ 0 w 192024"/>
                    <a:gd name="connsiteY0" fmla="*/ 0 h 210312"/>
                    <a:gd name="connsiteX1" fmla="*/ 192024 w 192024"/>
                    <a:gd name="connsiteY1" fmla="*/ 0 h 210312"/>
                    <a:gd name="connsiteX2" fmla="*/ 192024 w 192024"/>
                    <a:gd name="connsiteY2" fmla="*/ 210312 h 2103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92024" h="210312">
                      <a:moveTo>
                        <a:pt x="0" y="0"/>
                      </a:moveTo>
                      <a:lnTo>
                        <a:pt x="192024" y="0"/>
                      </a:lnTo>
                      <a:lnTo>
                        <a:pt x="192024" y="210312"/>
                      </a:lnTo>
                    </a:path>
                  </a:pathLst>
                </a:custGeom>
                <a:noFill/>
                <a:ln w="1905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2" name="Полилиния: фигура 11">
                  <a:extLst>
                    <a:ext uri="{FF2B5EF4-FFF2-40B4-BE49-F238E27FC236}">
                      <a16:creationId xmlns:a16="http://schemas.microsoft.com/office/drawing/2014/main" id="{9C2E6B2E-23D9-49EC-B2D8-59074D0C18BF}"/>
                    </a:ext>
                  </a:extLst>
                </p:cNvPr>
                <p:cNvSpPr/>
                <p:nvPr/>
              </p:nvSpPr>
              <p:spPr>
                <a:xfrm flipV="1">
                  <a:off x="11460486" y="5907556"/>
                  <a:ext cx="216000" cy="215999"/>
                </a:xfrm>
                <a:custGeom>
                  <a:avLst/>
                  <a:gdLst>
                    <a:gd name="connsiteX0" fmla="*/ 0 w 192024"/>
                    <a:gd name="connsiteY0" fmla="*/ 0 h 210312"/>
                    <a:gd name="connsiteX1" fmla="*/ 192024 w 192024"/>
                    <a:gd name="connsiteY1" fmla="*/ 0 h 210312"/>
                    <a:gd name="connsiteX2" fmla="*/ 192024 w 192024"/>
                    <a:gd name="connsiteY2" fmla="*/ 210312 h 2103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92024" h="210312">
                      <a:moveTo>
                        <a:pt x="0" y="0"/>
                      </a:moveTo>
                      <a:lnTo>
                        <a:pt x="192024" y="0"/>
                      </a:lnTo>
                      <a:lnTo>
                        <a:pt x="192024" y="210312"/>
                      </a:lnTo>
                    </a:path>
                  </a:pathLst>
                </a:custGeom>
                <a:noFill/>
                <a:ln w="1905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3" name="Полилиния: фигура 12">
                  <a:extLst>
                    <a:ext uri="{FF2B5EF4-FFF2-40B4-BE49-F238E27FC236}">
                      <a16:creationId xmlns:a16="http://schemas.microsoft.com/office/drawing/2014/main" id="{DC8B3923-3C17-41F1-B086-2CF964A0E0B8}"/>
                    </a:ext>
                  </a:extLst>
                </p:cNvPr>
                <p:cNvSpPr/>
                <p:nvPr/>
              </p:nvSpPr>
              <p:spPr>
                <a:xfrm flipH="1">
                  <a:off x="6591594" y="1355676"/>
                  <a:ext cx="243250" cy="243250"/>
                </a:xfrm>
                <a:custGeom>
                  <a:avLst/>
                  <a:gdLst>
                    <a:gd name="connsiteX0" fmla="*/ 0 w 192024"/>
                    <a:gd name="connsiteY0" fmla="*/ 0 h 210312"/>
                    <a:gd name="connsiteX1" fmla="*/ 192024 w 192024"/>
                    <a:gd name="connsiteY1" fmla="*/ 0 h 210312"/>
                    <a:gd name="connsiteX2" fmla="*/ 192024 w 192024"/>
                    <a:gd name="connsiteY2" fmla="*/ 210312 h 2103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92024" h="210312">
                      <a:moveTo>
                        <a:pt x="0" y="0"/>
                      </a:moveTo>
                      <a:lnTo>
                        <a:pt x="192024" y="0"/>
                      </a:lnTo>
                      <a:lnTo>
                        <a:pt x="192024" y="210312"/>
                      </a:lnTo>
                    </a:path>
                  </a:pathLst>
                </a:custGeom>
                <a:noFill/>
                <a:ln w="1905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</p:grp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5DB224-3692-4BB9-A5DE-ADB8BAEED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Synthesis: Universal defense architecture AWP1</a:t>
            </a:r>
          </a:p>
        </p:txBody>
      </p:sp>
      <p:pic>
        <p:nvPicPr>
          <p:cNvPr id="9218" name="Picture 2" descr="https://r2.syntx.ai/user_8229996181380708785/generated/bb69bc526f618d7a9d48d0672051ad23_6bdd350d-7917-44a5-9c51-42e67f7c82a8.png">
            <a:extLst>
              <a:ext uri="{FF2B5EF4-FFF2-40B4-BE49-F238E27FC236}">
                <a16:creationId xmlns:a16="http://schemas.microsoft.com/office/drawing/2014/main" id="{D747B375-8491-43C5-B6C3-8074E334C5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" t="15016" r="78489" b="51996"/>
          <a:stretch/>
        </p:blipFill>
        <p:spPr bwMode="auto">
          <a:xfrm>
            <a:off x="1532897" y="1526786"/>
            <a:ext cx="1393671" cy="1373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ttps://r2.syntx.ai/user_8229996181380708785/generated/bb69bc526f618d7a9d48d0672051ad23_6bdd350d-7917-44a5-9c51-42e67f7c82a8.png">
            <a:extLst>
              <a:ext uri="{FF2B5EF4-FFF2-40B4-BE49-F238E27FC236}">
                <a16:creationId xmlns:a16="http://schemas.microsoft.com/office/drawing/2014/main" id="{4FE222DB-623C-48D2-85C7-A9F5B4C7BC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54" t="14799" r="2025" b="52340"/>
          <a:stretch/>
        </p:blipFill>
        <p:spPr bwMode="auto">
          <a:xfrm>
            <a:off x="8690039" y="1584668"/>
            <a:ext cx="2358955" cy="1368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ttps://r2.syntx.ai/user_8229996181380708785/generated/bb69bc526f618d7a9d48d0672051ad23_6bdd350d-7917-44a5-9c51-42e67f7c82a8.png">
            <a:extLst>
              <a:ext uri="{FF2B5EF4-FFF2-40B4-BE49-F238E27FC236}">
                <a16:creationId xmlns:a16="http://schemas.microsoft.com/office/drawing/2014/main" id="{9FB3F784-A976-40CA-A0F7-AC26013918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33" t="15426" r="39290" b="51383"/>
          <a:stretch/>
        </p:blipFill>
        <p:spPr bwMode="auto">
          <a:xfrm>
            <a:off x="5235203" y="1584668"/>
            <a:ext cx="1721595" cy="138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C92A7D2-EB62-4725-A335-EF5B6B52CF72}"/>
              </a:ext>
            </a:extLst>
          </p:cNvPr>
          <p:cNvSpPr/>
          <p:nvPr/>
        </p:nvSpPr>
        <p:spPr>
          <a:xfrm>
            <a:off x="680908" y="3026790"/>
            <a:ext cx="3097650" cy="15183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ru-RU" sz="1600" dirty="0">
                <a:latin typeface="+mj-lt"/>
              </a:rPr>
              <a:t>1. Innovative Core</a:t>
            </a:r>
          </a:p>
          <a:p>
            <a:pPr marL="176213" indent="-176213">
              <a:spcAft>
                <a:spcPts val="400"/>
              </a:spcAft>
              <a:buSzPct val="80000"/>
              <a:buFont typeface="Wingdings" panose="05000000000000000000" pitchFamily="2" charset="2"/>
              <a:buChar char="§"/>
            </a:pPr>
            <a:r>
              <a:rPr lang="ru-RU" sz="1400" dirty="0"/>
              <a:t>SDR (Software Defined Radio) technologies</a:t>
            </a:r>
          </a:p>
          <a:p>
            <a:pPr marL="176213" indent="-176213">
              <a:spcAft>
                <a:spcPts val="400"/>
              </a:spcAft>
              <a:buSzPct val="80000"/>
              <a:buFont typeface="Wingdings" panose="05000000000000000000" pitchFamily="2" charset="2"/>
              <a:buChar char="§"/>
            </a:pPr>
            <a:r>
              <a:rPr lang="ru-RU" sz="1400" dirty="0"/>
              <a:t>Intelligent processing and adaptability to the evolution of protocols.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DEB9DE28-56EA-4FC0-A7A7-AD0BE95E4AAD}"/>
              </a:ext>
            </a:extLst>
          </p:cNvPr>
          <p:cNvSpPr/>
          <p:nvPr/>
        </p:nvSpPr>
        <p:spPr>
          <a:xfrm>
            <a:off x="4482203" y="3017118"/>
            <a:ext cx="3094245" cy="15183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ru-RU" sz="1600" dirty="0">
                <a:latin typeface="+mj-lt"/>
              </a:rPr>
              <a:t>2. Stationary Shield</a:t>
            </a:r>
          </a:p>
          <a:p>
            <a:pPr marL="176213" indent="-176213">
              <a:spcAft>
                <a:spcPts val="400"/>
              </a:spcAft>
              <a:buSzPct val="80000"/>
              <a:buFont typeface="Wingdings" panose="05000000000000000000" pitchFamily="2" charset="2"/>
              <a:buChar char="§"/>
            </a:pPr>
            <a:r>
              <a:rPr lang="ru-RU" sz="1400" dirty="0"/>
              <a:t>AT-610 EWALL / AT-606 Systems</a:t>
            </a:r>
          </a:p>
          <a:p>
            <a:pPr marL="176213" indent="-176213">
              <a:spcAft>
                <a:spcPts val="400"/>
              </a:spcAft>
              <a:buSzPct val="80000"/>
              <a:buFont typeface="Wingdings" panose="05000000000000000000" pitchFamily="2" charset="2"/>
              <a:buChar char="§"/>
            </a:pPr>
            <a:r>
              <a:rPr lang="ru-RU" sz="1400" dirty="0"/>
              <a:t>Precision Zone Denial without side effects for civilian infrastructure.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C0E4FFF2-A2FA-4A1A-A282-4CBFAAC040DA}"/>
              </a:ext>
            </a:extLst>
          </p:cNvPr>
          <p:cNvSpPr/>
          <p:nvPr/>
        </p:nvSpPr>
        <p:spPr>
          <a:xfrm>
            <a:off x="8317544" y="3017118"/>
            <a:ext cx="3077774" cy="15183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ru-RU" sz="1600" dirty="0">
                <a:latin typeface="+mj-lt"/>
              </a:rPr>
              <a:t>3. Tactical Mobility</a:t>
            </a:r>
          </a:p>
          <a:p>
            <a:pPr marL="285750" lvl="0" indent="-285750">
              <a:spcAft>
                <a:spcPts val="400"/>
              </a:spcAft>
              <a:buSzPct val="80000"/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ru-RU" sz="1400" dirty="0"/>
              <a:t>Modular complexes AT-625</a:t>
            </a:r>
          </a:p>
          <a:p>
            <a:pPr marL="285750" lvl="0" indent="-285750">
              <a:spcAft>
                <a:spcPts val="400"/>
              </a:spcAft>
              <a:buSzPct val="80000"/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ru-RU" sz="1400" dirty="0"/>
              <a:t>Dynamic echeloning and cover for armored groupings on the march.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2DAC7E9A-E7B3-454D-A556-64611E54009F}"/>
              </a:ext>
            </a:extLst>
          </p:cNvPr>
          <p:cNvSpPr/>
          <p:nvPr/>
        </p:nvSpPr>
        <p:spPr>
          <a:xfrm>
            <a:off x="502315" y="5015904"/>
            <a:ext cx="11094067" cy="981299"/>
          </a:xfrm>
          <a:prstGeom prst="rect">
            <a:avLst/>
          </a:prstGeom>
          <a:noFill/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F4D3AC3A-6AB5-4BA6-AA0B-774B8A8805CB}"/>
              </a:ext>
            </a:extLst>
          </p:cNvPr>
          <p:cNvSpPr/>
          <p:nvPr/>
        </p:nvSpPr>
        <p:spPr>
          <a:xfrm>
            <a:off x="680908" y="5183387"/>
            <a:ext cx="106067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+mj-lt"/>
              </a:rPr>
              <a:t>AWP C-UAS provides a full range of precision protection against modern swarm and FPV threats, returning absolute advantage to the defending side.</a:t>
            </a:r>
          </a:p>
        </p:txBody>
      </p:sp>
    </p:spTree>
    <p:extLst>
      <p:ext uri="{BB962C8B-B14F-4D97-AF65-F5344CB8AC3E}">
        <p14:creationId xmlns:p14="http://schemas.microsoft.com/office/powerpoint/2010/main" val="8190020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7A1BF321-AD4E-4181-837F-FAF1C3229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7497" y="2862580"/>
            <a:ext cx="3977005" cy="566420"/>
          </a:xfrm>
        </p:spPr>
        <p:txBody>
          <a:bodyPr/>
          <a:lstStyle/>
          <a:p>
            <a:r>
              <a:rPr lang="ru-RU" sz="2800" dirty="0"/>
              <a:t>Thank you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25353699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506FC5-F47B-4EDA-AA71-F5F112A12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410805"/>
            <a:ext cx="3885215" cy="1963366"/>
          </a:xfrm>
        </p:spPr>
        <p:txBody>
          <a:bodyPr/>
          <a:lstStyle/>
          <a:p>
            <a:r>
              <a:rPr lang="ru-RU" sz="3200" dirty="0"/>
              <a:t>CETC Sky Shield: Integrated drone defense system</a:t>
            </a:r>
            <a:br>
              <a:rPr lang="ru-RU" sz="3200" dirty="0"/>
            </a:br>
            <a:br>
              <a:rPr lang="ru-RU" sz="3200" dirty="0"/>
            </a:br>
            <a:br>
              <a:rPr lang="ru-RU" sz="3200" dirty="0"/>
            </a:br>
            <a:br>
              <a:rPr lang="ru-RU" sz="3200" dirty="0"/>
            </a:br>
            <a:endParaRPr lang="ru-RU" sz="3200" dirty="0"/>
          </a:p>
        </p:txBody>
      </p:sp>
      <p:sp>
        <p:nvSpPr>
          <p:cNvPr id="4" name="Полилиния: фигура 3">
            <a:extLst>
              <a:ext uri="{FF2B5EF4-FFF2-40B4-BE49-F238E27FC236}">
                <a16:creationId xmlns:a16="http://schemas.microsoft.com/office/drawing/2014/main" id="{AF2F644E-C098-4C38-914E-95A63EB3E5F3}"/>
              </a:ext>
            </a:extLst>
          </p:cNvPr>
          <p:cNvSpPr/>
          <p:nvPr/>
        </p:nvSpPr>
        <p:spPr>
          <a:xfrm>
            <a:off x="3652555" y="2274189"/>
            <a:ext cx="324000" cy="324000"/>
          </a:xfrm>
          <a:custGeom>
            <a:avLst/>
            <a:gdLst>
              <a:gd name="connsiteX0" fmla="*/ 0 w 192024"/>
              <a:gd name="connsiteY0" fmla="*/ 0 h 210312"/>
              <a:gd name="connsiteX1" fmla="*/ 192024 w 192024"/>
              <a:gd name="connsiteY1" fmla="*/ 0 h 210312"/>
              <a:gd name="connsiteX2" fmla="*/ 192024 w 192024"/>
              <a:gd name="connsiteY2" fmla="*/ 210312 h 210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2024" h="210312">
                <a:moveTo>
                  <a:pt x="0" y="0"/>
                </a:moveTo>
                <a:lnTo>
                  <a:pt x="192024" y="0"/>
                </a:lnTo>
                <a:lnTo>
                  <a:pt x="192024" y="210312"/>
                </a:lnTo>
              </a:path>
            </a:pathLst>
          </a:cu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224B8E4-F1EC-439E-89B0-846BCD962A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4" t="644" r="5911" b="1701"/>
          <a:stretch/>
        </p:blipFill>
        <p:spPr>
          <a:xfrm>
            <a:off x="5360277" y="536026"/>
            <a:ext cx="6350350" cy="5544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3473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1B6C25-36C2-4AE5-ACB9-14C78D466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Sky Shield</a:t>
            </a:r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59EEEA5-3363-43EF-AFD4-90964BEABD6D}"/>
              </a:ext>
            </a:extLst>
          </p:cNvPr>
          <p:cNvSpPr/>
          <p:nvPr/>
        </p:nvSpPr>
        <p:spPr>
          <a:xfrm>
            <a:off x="646319" y="2079642"/>
            <a:ext cx="772832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 err="1">
                <a:latin typeface="+mj-lt"/>
              </a:rPr>
              <a:t>Sky Shield (Tian Dun) is an integrated drone defense system developed by China Electronics Technology Group Corporation (CETC). Designed as a modular, multi-layered solution, Sky Shield combines advanced radar detection, electro-optical tracking, electronic warfare countermeasures, and kinetic kill capabilities using high-energy lasers to neutralize the growing threat of low-altitude air incursions.</a:t>
            </a:r>
          </a:p>
        </p:txBody>
      </p:sp>
      <p:sp>
        <p:nvSpPr>
          <p:cNvPr id="4" name="Полилиния: фигура 3">
            <a:extLst>
              <a:ext uri="{FF2B5EF4-FFF2-40B4-BE49-F238E27FC236}">
                <a16:creationId xmlns:a16="http://schemas.microsoft.com/office/drawing/2014/main" id="{5CD69568-2AE5-45E5-B78C-A0DFCD51EE9C}"/>
              </a:ext>
            </a:extLst>
          </p:cNvPr>
          <p:cNvSpPr/>
          <p:nvPr/>
        </p:nvSpPr>
        <p:spPr>
          <a:xfrm flipH="1">
            <a:off x="498098" y="1863642"/>
            <a:ext cx="432000" cy="432000"/>
          </a:xfrm>
          <a:custGeom>
            <a:avLst/>
            <a:gdLst>
              <a:gd name="connsiteX0" fmla="*/ 0 w 192024"/>
              <a:gd name="connsiteY0" fmla="*/ 0 h 210312"/>
              <a:gd name="connsiteX1" fmla="*/ 192024 w 192024"/>
              <a:gd name="connsiteY1" fmla="*/ 0 h 210312"/>
              <a:gd name="connsiteX2" fmla="*/ 192024 w 192024"/>
              <a:gd name="connsiteY2" fmla="*/ 210312 h 210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2024" h="210312">
                <a:moveTo>
                  <a:pt x="0" y="0"/>
                </a:moveTo>
                <a:lnTo>
                  <a:pt x="192024" y="0"/>
                </a:lnTo>
                <a:lnTo>
                  <a:pt x="192024" y="210312"/>
                </a:lnTo>
              </a:path>
            </a:pathLst>
          </a:cu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олилиния: фигура 4">
            <a:extLst>
              <a:ext uri="{FF2B5EF4-FFF2-40B4-BE49-F238E27FC236}">
                <a16:creationId xmlns:a16="http://schemas.microsoft.com/office/drawing/2014/main" id="{0225D657-D2B5-41DE-8D86-EEA74CF76DF8}"/>
              </a:ext>
            </a:extLst>
          </p:cNvPr>
          <p:cNvSpPr/>
          <p:nvPr/>
        </p:nvSpPr>
        <p:spPr>
          <a:xfrm flipV="1">
            <a:off x="7930025" y="4509964"/>
            <a:ext cx="432000" cy="432000"/>
          </a:xfrm>
          <a:custGeom>
            <a:avLst/>
            <a:gdLst>
              <a:gd name="connsiteX0" fmla="*/ 0 w 192024"/>
              <a:gd name="connsiteY0" fmla="*/ 0 h 210312"/>
              <a:gd name="connsiteX1" fmla="*/ 192024 w 192024"/>
              <a:gd name="connsiteY1" fmla="*/ 0 h 210312"/>
              <a:gd name="connsiteX2" fmla="*/ 192024 w 192024"/>
              <a:gd name="connsiteY2" fmla="*/ 210312 h 210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2024" h="210312">
                <a:moveTo>
                  <a:pt x="0" y="0"/>
                </a:moveTo>
                <a:lnTo>
                  <a:pt x="192024" y="0"/>
                </a:lnTo>
                <a:lnTo>
                  <a:pt x="192024" y="210312"/>
                </a:lnTo>
              </a:path>
            </a:pathLst>
          </a:cu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FB7A61F-D244-4064-9829-BC536CC7C0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4" t="644" r="5911" b="1701"/>
          <a:stretch/>
        </p:blipFill>
        <p:spPr>
          <a:xfrm flipH="1">
            <a:off x="10107041" y="536027"/>
            <a:ext cx="1603585" cy="1399980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0A9B18EC-E5AC-4A9A-A5E7-D7F781DCC564}"/>
              </a:ext>
            </a:extLst>
          </p:cNvPr>
          <p:cNvGrpSpPr/>
          <p:nvPr/>
        </p:nvGrpSpPr>
        <p:grpSpPr>
          <a:xfrm>
            <a:off x="9819041" y="1931969"/>
            <a:ext cx="288000" cy="288000"/>
            <a:chOff x="8137887" y="2528789"/>
            <a:chExt cx="360000" cy="360000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3ED77FBE-5AA3-4DCD-9562-F79EB9E48B1B}"/>
                </a:ext>
              </a:extLst>
            </p:cNvPr>
            <p:cNvCxnSpPr/>
            <p:nvPr/>
          </p:nvCxnSpPr>
          <p:spPr>
            <a:xfrm>
              <a:off x="8137887" y="2708789"/>
              <a:ext cx="360000" cy="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AAAFC548-0E86-4003-8957-A4FD327A0303}"/>
                </a:ext>
              </a:extLst>
            </p:cNvPr>
            <p:cNvCxnSpPr/>
            <p:nvPr/>
          </p:nvCxnSpPr>
          <p:spPr>
            <a:xfrm>
              <a:off x="8317887" y="2528789"/>
              <a:ext cx="0" cy="36000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113561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лилиния: фигура 2">
            <a:extLst>
              <a:ext uri="{FF2B5EF4-FFF2-40B4-BE49-F238E27FC236}">
                <a16:creationId xmlns:a16="http://schemas.microsoft.com/office/drawing/2014/main" id="{F5F7F890-0E33-409E-939F-4CD3780EFEEA}"/>
              </a:ext>
            </a:extLst>
          </p:cNvPr>
          <p:cNvSpPr/>
          <p:nvPr/>
        </p:nvSpPr>
        <p:spPr>
          <a:xfrm>
            <a:off x="3405351" y="2118508"/>
            <a:ext cx="251198" cy="2547959"/>
          </a:xfrm>
          <a:custGeom>
            <a:avLst/>
            <a:gdLst>
              <a:gd name="connsiteX0" fmla="*/ 189186 w 195492"/>
              <a:gd name="connsiteY0" fmla="*/ 0 h 2333297"/>
              <a:gd name="connsiteX1" fmla="*/ 0 w 195492"/>
              <a:gd name="connsiteY1" fmla="*/ 0 h 2333297"/>
              <a:gd name="connsiteX2" fmla="*/ 0 w 195492"/>
              <a:gd name="connsiteY2" fmla="*/ 2333297 h 2333297"/>
              <a:gd name="connsiteX3" fmla="*/ 195492 w 195492"/>
              <a:gd name="connsiteY3" fmla="*/ 2333297 h 2333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492" h="2333297">
                <a:moveTo>
                  <a:pt x="189186" y="0"/>
                </a:moveTo>
                <a:lnTo>
                  <a:pt x="0" y="0"/>
                </a:lnTo>
                <a:lnTo>
                  <a:pt x="0" y="2333297"/>
                </a:lnTo>
                <a:lnTo>
                  <a:pt x="195492" y="2333297"/>
                </a:ln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8A08662-88C3-4036-B362-EA506393A849}"/>
              </a:ext>
            </a:extLst>
          </p:cNvPr>
          <p:cNvSpPr/>
          <p:nvPr/>
        </p:nvSpPr>
        <p:spPr>
          <a:xfrm>
            <a:off x="3656549" y="2236221"/>
            <a:ext cx="487890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+mj-lt"/>
              </a:rPr>
              <a:t>The Sky Shield system employs a multi-layered 'soft/hard kill' approach to neutralize threats at various ranges.</a:t>
            </a:r>
            <a:br>
              <a:rPr lang="ru-RU" sz="2400" dirty="0">
                <a:latin typeface="+mj-lt"/>
              </a:rPr>
            </a:br>
            <a:br>
              <a:rPr lang="ru-RU" sz="2400" dirty="0">
                <a:latin typeface="+mj-lt"/>
              </a:rPr>
            </a:br>
            <a:br>
              <a:rPr lang="ru-RU" sz="2400" dirty="0">
                <a:latin typeface="+mj-lt"/>
              </a:rPr>
            </a:br>
            <a:br>
              <a:rPr lang="ru-RU" sz="2400" dirty="0">
                <a:latin typeface="+mj-lt"/>
              </a:rPr>
            </a:br>
            <a:endParaRPr lang="ru-RU" sz="2400" dirty="0">
              <a:latin typeface="+mj-lt"/>
            </a:endParaRPr>
          </a:p>
        </p:txBody>
      </p:sp>
      <p:sp>
        <p:nvSpPr>
          <p:cNvPr id="5" name="Полилиния: фигура 4">
            <a:extLst>
              <a:ext uri="{FF2B5EF4-FFF2-40B4-BE49-F238E27FC236}">
                <a16:creationId xmlns:a16="http://schemas.microsoft.com/office/drawing/2014/main" id="{8857FB75-2FEA-4479-BB9E-F802EDE52C22}"/>
              </a:ext>
            </a:extLst>
          </p:cNvPr>
          <p:cNvSpPr/>
          <p:nvPr/>
        </p:nvSpPr>
        <p:spPr>
          <a:xfrm flipH="1">
            <a:off x="8535451" y="2118507"/>
            <a:ext cx="251198" cy="2547959"/>
          </a:xfrm>
          <a:custGeom>
            <a:avLst/>
            <a:gdLst>
              <a:gd name="connsiteX0" fmla="*/ 189186 w 195492"/>
              <a:gd name="connsiteY0" fmla="*/ 0 h 2333297"/>
              <a:gd name="connsiteX1" fmla="*/ 0 w 195492"/>
              <a:gd name="connsiteY1" fmla="*/ 0 h 2333297"/>
              <a:gd name="connsiteX2" fmla="*/ 0 w 195492"/>
              <a:gd name="connsiteY2" fmla="*/ 2333297 h 2333297"/>
              <a:gd name="connsiteX3" fmla="*/ 195492 w 195492"/>
              <a:gd name="connsiteY3" fmla="*/ 2333297 h 2333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492" h="2333297">
                <a:moveTo>
                  <a:pt x="189186" y="0"/>
                </a:moveTo>
                <a:lnTo>
                  <a:pt x="0" y="0"/>
                </a:lnTo>
                <a:lnTo>
                  <a:pt x="0" y="2333297"/>
                </a:lnTo>
                <a:lnTo>
                  <a:pt x="195492" y="2333297"/>
                </a:ln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D6B91A54-28FF-4964-BF01-57AB9EA1D95D}"/>
              </a:ext>
            </a:extLst>
          </p:cNvPr>
          <p:cNvCxnSpPr>
            <a:cxnSpLocks/>
          </p:cNvCxnSpPr>
          <p:nvPr/>
        </p:nvCxnSpPr>
        <p:spPr>
          <a:xfrm flipH="1">
            <a:off x="2607469" y="3392488"/>
            <a:ext cx="79788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Овал 8">
            <a:extLst>
              <a:ext uri="{FF2B5EF4-FFF2-40B4-BE49-F238E27FC236}">
                <a16:creationId xmlns:a16="http://schemas.microsoft.com/office/drawing/2014/main" id="{01211BB2-53DD-4E95-BCDF-DEFE623A4EFC}"/>
              </a:ext>
            </a:extLst>
          </p:cNvPr>
          <p:cNvSpPr/>
          <p:nvPr/>
        </p:nvSpPr>
        <p:spPr>
          <a:xfrm>
            <a:off x="2528789" y="3340333"/>
            <a:ext cx="113765" cy="11376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7D5C2C4D-C22C-48CC-BDFD-4D976C67E36C}"/>
              </a:ext>
            </a:extLst>
          </p:cNvPr>
          <p:cNvCxnSpPr>
            <a:cxnSpLocks/>
          </p:cNvCxnSpPr>
          <p:nvPr/>
        </p:nvCxnSpPr>
        <p:spPr>
          <a:xfrm flipH="1">
            <a:off x="8786649" y="3399594"/>
            <a:ext cx="79788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Овал 10">
            <a:extLst>
              <a:ext uri="{FF2B5EF4-FFF2-40B4-BE49-F238E27FC236}">
                <a16:creationId xmlns:a16="http://schemas.microsoft.com/office/drawing/2014/main" id="{D6907829-9243-4B5F-90BF-06C5596EA9A5}"/>
              </a:ext>
            </a:extLst>
          </p:cNvPr>
          <p:cNvSpPr/>
          <p:nvPr/>
        </p:nvSpPr>
        <p:spPr>
          <a:xfrm>
            <a:off x="9549446" y="3333501"/>
            <a:ext cx="113765" cy="11376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3" name="Рисунок 11">
            <a:extLst>
              <a:ext uri="{FF2B5EF4-FFF2-40B4-BE49-F238E27FC236}">
                <a16:creationId xmlns:a16="http://schemas.microsoft.com/office/drawing/2014/main" id="{07743653-23C1-4523-9643-04C4CB3E75BD}"/>
              </a:ext>
            </a:extLst>
          </p:cNvPr>
          <p:cNvGrpSpPr/>
          <p:nvPr/>
        </p:nvGrpSpPr>
        <p:grpSpPr>
          <a:xfrm>
            <a:off x="1438830" y="3036081"/>
            <a:ext cx="811683" cy="836033"/>
            <a:chOff x="838389" y="2592967"/>
            <a:chExt cx="1905000" cy="1962150"/>
          </a:xfrm>
        </p:grpSpPr>
        <p:sp>
          <p:nvSpPr>
            <p:cNvPr id="14" name="Полилиния: фигура 13">
              <a:extLst>
                <a:ext uri="{FF2B5EF4-FFF2-40B4-BE49-F238E27FC236}">
                  <a16:creationId xmlns:a16="http://schemas.microsoft.com/office/drawing/2014/main" id="{9EF7C6D7-EE87-4E72-9238-CA73600BD126}"/>
                </a:ext>
              </a:extLst>
            </p:cNvPr>
            <p:cNvSpPr/>
            <p:nvPr/>
          </p:nvSpPr>
          <p:spPr>
            <a:xfrm>
              <a:off x="2399248" y="2585842"/>
              <a:ext cx="342900" cy="1285875"/>
            </a:xfrm>
            <a:custGeom>
              <a:avLst/>
              <a:gdLst>
                <a:gd name="connsiteX0" fmla="*/ 86204 w 342900"/>
                <a:gd name="connsiteY0" fmla="*/ 1272235 h 1285875"/>
                <a:gd name="connsiteX1" fmla="*/ 20196 w 342900"/>
                <a:gd name="connsiteY1" fmla="*/ 1275093 h 1285875"/>
                <a:gd name="connsiteX2" fmla="*/ 17719 w 342900"/>
                <a:gd name="connsiteY2" fmla="*/ 1211180 h 1285875"/>
                <a:gd name="connsiteX3" fmla="*/ 12766 w 342900"/>
                <a:gd name="connsiteY3" fmla="*/ 75038 h 1285875"/>
                <a:gd name="connsiteX4" fmla="*/ 20672 w 342900"/>
                <a:gd name="connsiteY4" fmla="*/ 15697 h 1285875"/>
                <a:gd name="connsiteX5" fmla="*/ 80775 w 342900"/>
                <a:gd name="connsiteY5" fmla="*/ 15221 h 1285875"/>
                <a:gd name="connsiteX6" fmla="*/ 86299 w 342900"/>
                <a:gd name="connsiteY6" fmla="*/ 1272235 h 128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2900" h="1285875">
                  <a:moveTo>
                    <a:pt x="86204" y="1272235"/>
                  </a:moveTo>
                  <a:cubicBezTo>
                    <a:pt x="67916" y="1290904"/>
                    <a:pt x="33912" y="1286999"/>
                    <a:pt x="20196" y="1275093"/>
                  </a:cubicBezTo>
                  <a:cubicBezTo>
                    <a:pt x="7146" y="1263853"/>
                    <a:pt x="2098" y="1226896"/>
                    <a:pt x="17719" y="1211180"/>
                  </a:cubicBezTo>
                  <a:cubicBezTo>
                    <a:pt x="331949" y="894950"/>
                    <a:pt x="327853" y="388506"/>
                    <a:pt x="12766" y="75038"/>
                  </a:cubicBezTo>
                  <a:cubicBezTo>
                    <a:pt x="1431" y="63798"/>
                    <a:pt x="8861" y="25222"/>
                    <a:pt x="20672" y="15697"/>
                  </a:cubicBezTo>
                  <a:cubicBezTo>
                    <a:pt x="32483" y="6172"/>
                    <a:pt x="68202" y="2743"/>
                    <a:pt x="80775" y="15221"/>
                  </a:cubicBezTo>
                  <a:cubicBezTo>
                    <a:pt x="427770" y="360312"/>
                    <a:pt x="431104" y="920382"/>
                    <a:pt x="86299" y="1272235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" name="Полилиния: фигура 14">
              <a:extLst>
                <a:ext uri="{FF2B5EF4-FFF2-40B4-BE49-F238E27FC236}">
                  <a16:creationId xmlns:a16="http://schemas.microsoft.com/office/drawing/2014/main" id="{2D0C8C46-661B-43A1-9CE7-63C82EDB8AB8}"/>
                </a:ext>
              </a:extLst>
            </p:cNvPr>
            <p:cNvSpPr/>
            <p:nvPr/>
          </p:nvSpPr>
          <p:spPr>
            <a:xfrm>
              <a:off x="831266" y="2585987"/>
              <a:ext cx="342900" cy="1285875"/>
            </a:xfrm>
            <a:custGeom>
              <a:avLst/>
              <a:gdLst>
                <a:gd name="connsiteX0" fmla="*/ 333640 w 342900"/>
                <a:gd name="connsiteY0" fmla="*/ 1212845 h 1285875"/>
                <a:gd name="connsiteX1" fmla="*/ 329735 w 342900"/>
                <a:gd name="connsiteY1" fmla="*/ 1275519 h 1285875"/>
                <a:gd name="connsiteX2" fmla="*/ 267632 w 342900"/>
                <a:gd name="connsiteY2" fmla="*/ 1275710 h 1285875"/>
                <a:gd name="connsiteX3" fmla="*/ 264584 w 342900"/>
                <a:gd name="connsiteY3" fmla="*/ 19743 h 1285875"/>
                <a:gd name="connsiteX4" fmla="*/ 322877 w 342900"/>
                <a:gd name="connsiteY4" fmla="*/ 11171 h 1285875"/>
                <a:gd name="connsiteX5" fmla="*/ 337259 w 342900"/>
                <a:gd name="connsiteY5" fmla="*/ 75083 h 1285875"/>
                <a:gd name="connsiteX6" fmla="*/ 333640 w 342900"/>
                <a:gd name="connsiteY6" fmla="*/ 1212845 h 128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2900" h="1285875">
                  <a:moveTo>
                    <a:pt x="333640" y="1212845"/>
                  </a:moveTo>
                  <a:cubicBezTo>
                    <a:pt x="350118" y="1229418"/>
                    <a:pt x="342022" y="1265708"/>
                    <a:pt x="329735" y="1275519"/>
                  </a:cubicBezTo>
                  <a:cubicBezTo>
                    <a:pt x="316495" y="1286092"/>
                    <a:pt x="281348" y="1289521"/>
                    <a:pt x="267632" y="1275710"/>
                  </a:cubicBezTo>
                  <a:cubicBezTo>
                    <a:pt x="-78412" y="927952"/>
                    <a:pt x="-79936" y="368168"/>
                    <a:pt x="264584" y="19743"/>
                  </a:cubicBezTo>
                  <a:cubicBezTo>
                    <a:pt x="278300" y="5932"/>
                    <a:pt x="307732" y="4122"/>
                    <a:pt x="322877" y="11171"/>
                  </a:cubicBezTo>
                  <a:cubicBezTo>
                    <a:pt x="338021" y="18219"/>
                    <a:pt x="351833" y="60605"/>
                    <a:pt x="337259" y="75083"/>
                  </a:cubicBezTo>
                  <a:cubicBezTo>
                    <a:pt x="22553" y="388456"/>
                    <a:pt x="17124" y="894805"/>
                    <a:pt x="333640" y="1212845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" name="Полилиния: фигура 15">
              <a:extLst>
                <a:ext uri="{FF2B5EF4-FFF2-40B4-BE49-F238E27FC236}">
                  <a16:creationId xmlns:a16="http://schemas.microsoft.com/office/drawing/2014/main" id="{AE81A865-2B5E-4C0B-AC49-43C4427082CE}"/>
                </a:ext>
              </a:extLst>
            </p:cNvPr>
            <p:cNvSpPr/>
            <p:nvPr/>
          </p:nvSpPr>
          <p:spPr>
            <a:xfrm>
              <a:off x="1026409" y="2724054"/>
              <a:ext cx="285750" cy="1009650"/>
            </a:xfrm>
            <a:custGeom>
              <a:avLst/>
              <a:gdLst>
                <a:gd name="connsiteX0" fmla="*/ 276038 w 285750"/>
                <a:gd name="connsiteY0" fmla="*/ 935523 h 1009650"/>
                <a:gd name="connsiteX1" fmla="*/ 270514 w 285750"/>
                <a:gd name="connsiteY1" fmla="*/ 1001340 h 1009650"/>
                <a:gd name="connsiteX2" fmla="*/ 211268 w 285750"/>
                <a:gd name="connsiteY2" fmla="*/ 999340 h 1009650"/>
                <a:gd name="connsiteX3" fmla="*/ 207649 w 285750"/>
                <a:gd name="connsiteY3" fmla="*/ 20932 h 1009650"/>
                <a:gd name="connsiteX4" fmla="*/ 263180 w 285750"/>
                <a:gd name="connsiteY4" fmla="*/ 10264 h 1009650"/>
                <a:gd name="connsiteX5" fmla="*/ 281087 w 285750"/>
                <a:gd name="connsiteY5" fmla="*/ 75034 h 1009650"/>
                <a:gd name="connsiteX6" fmla="*/ 276038 w 285750"/>
                <a:gd name="connsiteY6" fmla="*/ 935618 h 1009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5750" h="1009650">
                  <a:moveTo>
                    <a:pt x="276038" y="935523"/>
                  </a:moveTo>
                  <a:cubicBezTo>
                    <a:pt x="293374" y="953049"/>
                    <a:pt x="284801" y="990863"/>
                    <a:pt x="270514" y="1001340"/>
                  </a:cubicBezTo>
                  <a:cubicBezTo>
                    <a:pt x="257941" y="1010580"/>
                    <a:pt x="224984" y="1013056"/>
                    <a:pt x="211268" y="999340"/>
                  </a:cubicBezTo>
                  <a:cubicBezTo>
                    <a:pt x="-59718" y="729021"/>
                    <a:pt x="-60861" y="292776"/>
                    <a:pt x="207649" y="20932"/>
                  </a:cubicBezTo>
                  <a:cubicBezTo>
                    <a:pt x="222127" y="6264"/>
                    <a:pt x="249178" y="4359"/>
                    <a:pt x="263180" y="10264"/>
                  </a:cubicBezTo>
                  <a:cubicBezTo>
                    <a:pt x="279372" y="17122"/>
                    <a:pt x="296136" y="60080"/>
                    <a:pt x="281087" y="75034"/>
                  </a:cubicBezTo>
                  <a:cubicBezTo>
                    <a:pt x="42581" y="312016"/>
                    <a:pt x="36104" y="693683"/>
                    <a:pt x="276038" y="935618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" name="Полилиния: фигура 16">
              <a:extLst>
                <a:ext uri="{FF2B5EF4-FFF2-40B4-BE49-F238E27FC236}">
                  <a16:creationId xmlns:a16="http://schemas.microsoft.com/office/drawing/2014/main" id="{74B50373-14DD-42C8-810B-1A117609BBFF}"/>
                </a:ext>
              </a:extLst>
            </p:cNvPr>
            <p:cNvSpPr/>
            <p:nvPr/>
          </p:nvSpPr>
          <p:spPr>
            <a:xfrm>
              <a:off x="2261359" y="2723902"/>
              <a:ext cx="285750" cy="1009650"/>
            </a:xfrm>
            <a:custGeom>
              <a:avLst/>
              <a:gdLst>
                <a:gd name="connsiteX0" fmla="*/ 85313 w 285750"/>
                <a:gd name="connsiteY0" fmla="*/ 995873 h 1009650"/>
                <a:gd name="connsiteX1" fmla="*/ 22258 w 285750"/>
                <a:gd name="connsiteY1" fmla="*/ 1001493 h 1009650"/>
                <a:gd name="connsiteX2" fmla="*/ 13876 w 285750"/>
                <a:gd name="connsiteY2" fmla="*/ 938532 h 1009650"/>
                <a:gd name="connsiteX3" fmla="*/ 15971 w 285750"/>
                <a:gd name="connsiteY3" fmla="*/ 80425 h 1009650"/>
                <a:gd name="connsiteX4" fmla="*/ 24068 w 285750"/>
                <a:gd name="connsiteY4" fmla="*/ 14322 h 1009650"/>
                <a:gd name="connsiteX5" fmla="*/ 85218 w 285750"/>
                <a:gd name="connsiteY5" fmla="*/ 21084 h 1009650"/>
                <a:gd name="connsiteX6" fmla="*/ 85218 w 285750"/>
                <a:gd name="connsiteY6" fmla="*/ 995968 h 1009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5750" h="1009650">
                  <a:moveTo>
                    <a:pt x="85313" y="995873"/>
                  </a:moveTo>
                  <a:cubicBezTo>
                    <a:pt x="67311" y="1014161"/>
                    <a:pt x="34831" y="1010827"/>
                    <a:pt x="22258" y="1001493"/>
                  </a:cubicBezTo>
                  <a:cubicBezTo>
                    <a:pt x="9685" y="992158"/>
                    <a:pt x="446" y="951867"/>
                    <a:pt x="13876" y="938532"/>
                  </a:cubicBezTo>
                  <a:cubicBezTo>
                    <a:pt x="252572" y="701360"/>
                    <a:pt x="253525" y="319026"/>
                    <a:pt x="15971" y="80425"/>
                  </a:cubicBezTo>
                  <a:cubicBezTo>
                    <a:pt x="255" y="64614"/>
                    <a:pt x="7113" y="27180"/>
                    <a:pt x="24068" y="14322"/>
                  </a:cubicBezTo>
                  <a:cubicBezTo>
                    <a:pt x="37974" y="3749"/>
                    <a:pt x="68359" y="3939"/>
                    <a:pt x="85218" y="21084"/>
                  </a:cubicBezTo>
                  <a:cubicBezTo>
                    <a:pt x="351251" y="290737"/>
                    <a:pt x="353537" y="723172"/>
                    <a:pt x="85218" y="995968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" name="Полилиния: фигура 17">
              <a:extLst>
                <a:ext uri="{FF2B5EF4-FFF2-40B4-BE49-F238E27FC236}">
                  <a16:creationId xmlns:a16="http://schemas.microsoft.com/office/drawing/2014/main" id="{84E01F26-1EEC-42E1-B994-0DD8DB4BDF8D}"/>
                </a:ext>
              </a:extLst>
            </p:cNvPr>
            <p:cNvSpPr/>
            <p:nvPr/>
          </p:nvSpPr>
          <p:spPr>
            <a:xfrm>
              <a:off x="1221997" y="2862291"/>
              <a:ext cx="228600" cy="733425"/>
            </a:xfrm>
            <a:custGeom>
              <a:avLst/>
              <a:gdLst>
                <a:gd name="connsiteX0" fmla="*/ 210561 w 228600"/>
                <a:gd name="connsiteY0" fmla="*/ 648314 h 733425"/>
                <a:gd name="connsiteX1" fmla="*/ 224087 w 228600"/>
                <a:gd name="connsiteY1" fmla="*/ 711274 h 733425"/>
                <a:gd name="connsiteX2" fmla="*/ 157412 w 228600"/>
                <a:gd name="connsiteY2" fmla="*/ 724705 h 733425"/>
                <a:gd name="connsiteX3" fmla="*/ 149887 w 228600"/>
                <a:gd name="connsiteY3" fmla="*/ 20902 h 733425"/>
                <a:gd name="connsiteX4" fmla="*/ 213609 w 228600"/>
                <a:gd name="connsiteY4" fmla="*/ 15854 h 733425"/>
                <a:gd name="connsiteX5" fmla="*/ 218943 w 228600"/>
                <a:gd name="connsiteY5" fmla="*/ 80529 h 733425"/>
                <a:gd name="connsiteX6" fmla="*/ 210561 w 228600"/>
                <a:gd name="connsiteY6" fmla="*/ 648219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8600" h="733425">
                  <a:moveTo>
                    <a:pt x="210561" y="648314"/>
                  </a:moveTo>
                  <a:cubicBezTo>
                    <a:pt x="228659" y="667364"/>
                    <a:pt x="232755" y="693177"/>
                    <a:pt x="224087" y="711274"/>
                  </a:cubicBezTo>
                  <a:cubicBezTo>
                    <a:pt x="216086" y="728038"/>
                    <a:pt x="174271" y="741088"/>
                    <a:pt x="157412" y="724705"/>
                  </a:cubicBezTo>
                  <a:cubicBezTo>
                    <a:pt x="-40518" y="532395"/>
                    <a:pt x="-42804" y="217594"/>
                    <a:pt x="149887" y="20902"/>
                  </a:cubicBezTo>
                  <a:cubicBezTo>
                    <a:pt x="166746" y="3662"/>
                    <a:pt x="198750" y="3376"/>
                    <a:pt x="213609" y="15854"/>
                  </a:cubicBezTo>
                  <a:cubicBezTo>
                    <a:pt x="230088" y="29761"/>
                    <a:pt x="235898" y="63574"/>
                    <a:pt x="218943" y="80529"/>
                  </a:cubicBezTo>
                  <a:cubicBezTo>
                    <a:pt x="63876" y="237215"/>
                    <a:pt x="56066" y="485056"/>
                    <a:pt x="210561" y="648219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" name="Полилиния: фигура 18">
              <a:extLst>
                <a:ext uri="{FF2B5EF4-FFF2-40B4-BE49-F238E27FC236}">
                  <a16:creationId xmlns:a16="http://schemas.microsoft.com/office/drawing/2014/main" id="{C8EB41B7-6F5B-48AE-B46D-CB3353DF6DDA}"/>
                </a:ext>
              </a:extLst>
            </p:cNvPr>
            <p:cNvSpPr/>
            <p:nvPr/>
          </p:nvSpPr>
          <p:spPr>
            <a:xfrm>
              <a:off x="2122461" y="2862696"/>
              <a:ext cx="228600" cy="733425"/>
            </a:xfrm>
            <a:custGeom>
              <a:avLst/>
              <a:gdLst>
                <a:gd name="connsiteX0" fmla="*/ 81718 w 228600"/>
                <a:gd name="connsiteY0" fmla="*/ 722966 h 733425"/>
                <a:gd name="connsiteX1" fmla="*/ 20187 w 228600"/>
                <a:gd name="connsiteY1" fmla="*/ 722109 h 733425"/>
                <a:gd name="connsiteX2" fmla="*/ 14472 w 228600"/>
                <a:gd name="connsiteY2" fmla="*/ 661816 h 733425"/>
                <a:gd name="connsiteX3" fmla="*/ 16758 w 228600"/>
                <a:gd name="connsiteY3" fmla="*/ 80886 h 733425"/>
                <a:gd name="connsiteX4" fmla="*/ 16472 w 228600"/>
                <a:gd name="connsiteY4" fmla="*/ 22117 h 733425"/>
                <a:gd name="connsiteX5" fmla="*/ 81432 w 228600"/>
                <a:gd name="connsiteY5" fmla="*/ 17164 h 733425"/>
                <a:gd name="connsiteX6" fmla="*/ 81718 w 228600"/>
                <a:gd name="connsiteY6" fmla="*/ 722966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8600" h="733425">
                  <a:moveTo>
                    <a:pt x="81718" y="722966"/>
                  </a:moveTo>
                  <a:cubicBezTo>
                    <a:pt x="67621" y="737063"/>
                    <a:pt x="30759" y="731253"/>
                    <a:pt x="20187" y="722109"/>
                  </a:cubicBezTo>
                  <a:cubicBezTo>
                    <a:pt x="8090" y="711631"/>
                    <a:pt x="946" y="675436"/>
                    <a:pt x="14472" y="661816"/>
                  </a:cubicBezTo>
                  <a:cubicBezTo>
                    <a:pt x="176968" y="499319"/>
                    <a:pt x="178873" y="244430"/>
                    <a:pt x="16758" y="80886"/>
                  </a:cubicBezTo>
                  <a:cubicBezTo>
                    <a:pt x="3423" y="67360"/>
                    <a:pt x="5709" y="34594"/>
                    <a:pt x="16472" y="22117"/>
                  </a:cubicBezTo>
                  <a:cubicBezTo>
                    <a:pt x="29521" y="6877"/>
                    <a:pt x="64192" y="114"/>
                    <a:pt x="81432" y="17164"/>
                  </a:cubicBezTo>
                  <a:cubicBezTo>
                    <a:pt x="277171" y="210712"/>
                    <a:pt x="279362" y="525227"/>
                    <a:pt x="81718" y="722966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" name="Полилиния: фигура 19">
              <a:extLst>
                <a:ext uri="{FF2B5EF4-FFF2-40B4-BE49-F238E27FC236}">
                  <a16:creationId xmlns:a16="http://schemas.microsoft.com/office/drawing/2014/main" id="{B658AB99-9041-4BD3-8A36-57100C6A877F}"/>
                </a:ext>
              </a:extLst>
            </p:cNvPr>
            <p:cNvSpPr/>
            <p:nvPr/>
          </p:nvSpPr>
          <p:spPr>
            <a:xfrm>
              <a:off x="1429606" y="3398401"/>
              <a:ext cx="762000" cy="1162050"/>
            </a:xfrm>
            <a:custGeom>
              <a:avLst/>
              <a:gdLst>
                <a:gd name="connsiteX0" fmla="*/ 446056 w 762000"/>
                <a:gd name="connsiteY0" fmla="*/ 87916 h 1162050"/>
                <a:gd name="connsiteX1" fmla="*/ 414052 w 762000"/>
                <a:gd name="connsiteY1" fmla="*/ 7144 h 1162050"/>
                <a:gd name="connsiteX2" fmla="*/ 381762 w 762000"/>
                <a:gd name="connsiteY2" fmla="*/ 10192 h 1162050"/>
                <a:gd name="connsiteX3" fmla="*/ 349472 w 762000"/>
                <a:gd name="connsiteY3" fmla="*/ 7144 h 1162050"/>
                <a:gd name="connsiteX4" fmla="*/ 317468 w 762000"/>
                <a:gd name="connsiteY4" fmla="*/ 87916 h 1162050"/>
                <a:gd name="connsiteX5" fmla="*/ 7144 w 762000"/>
                <a:gd name="connsiteY5" fmla="*/ 1159478 h 1162050"/>
                <a:gd name="connsiteX6" fmla="*/ 756476 w 762000"/>
                <a:gd name="connsiteY6" fmla="*/ 1159478 h 1162050"/>
                <a:gd name="connsiteX7" fmla="*/ 446056 w 762000"/>
                <a:gd name="connsiteY7" fmla="*/ 87916 h 1162050"/>
                <a:gd name="connsiteX8" fmla="*/ 381762 w 762000"/>
                <a:gd name="connsiteY8" fmla="*/ 161354 h 1162050"/>
                <a:gd name="connsiteX9" fmla="*/ 625888 w 762000"/>
                <a:gd name="connsiteY9" fmla="*/ 1065848 h 1162050"/>
                <a:gd name="connsiteX10" fmla="*/ 137636 w 762000"/>
                <a:gd name="connsiteY10" fmla="*/ 1065848 h 1162050"/>
                <a:gd name="connsiteX11" fmla="*/ 381762 w 762000"/>
                <a:gd name="connsiteY11" fmla="*/ 161354 h 1162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2000" h="1162050">
                  <a:moveTo>
                    <a:pt x="446056" y="87916"/>
                  </a:moveTo>
                  <a:lnTo>
                    <a:pt x="414052" y="7144"/>
                  </a:lnTo>
                  <a:cubicBezTo>
                    <a:pt x="403574" y="9144"/>
                    <a:pt x="392811" y="10192"/>
                    <a:pt x="381762" y="10192"/>
                  </a:cubicBezTo>
                  <a:cubicBezTo>
                    <a:pt x="370713" y="10192"/>
                    <a:pt x="359950" y="9144"/>
                    <a:pt x="349472" y="7144"/>
                  </a:cubicBezTo>
                  <a:lnTo>
                    <a:pt x="317468" y="87916"/>
                  </a:lnTo>
                  <a:lnTo>
                    <a:pt x="7144" y="1159478"/>
                  </a:lnTo>
                  <a:lnTo>
                    <a:pt x="756476" y="1159478"/>
                  </a:lnTo>
                  <a:lnTo>
                    <a:pt x="446056" y="87916"/>
                  </a:lnTo>
                  <a:close/>
                  <a:moveTo>
                    <a:pt x="381762" y="161354"/>
                  </a:moveTo>
                  <a:lnTo>
                    <a:pt x="625888" y="1065848"/>
                  </a:lnTo>
                  <a:lnTo>
                    <a:pt x="137636" y="1065848"/>
                  </a:lnTo>
                  <a:lnTo>
                    <a:pt x="381762" y="161354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1" name="Полилиния: фигура 20">
              <a:extLst>
                <a:ext uri="{FF2B5EF4-FFF2-40B4-BE49-F238E27FC236}">
                  <a16:creationId xmlns:a16="http://schemas.microsoft.com/office/drawing/2014/main" id="{D8070DAA-7394-478C-B475-6A0B20659B69}"/>
                </a:ext>
              </a:extLst>
            </p:cNvPr>
            <p:cNvSpPr/>
            <p:nvPr/>
          </p:nvSpPr>
          <p:spPr>
            <a:xfrm>
              <a:off x="1541906" y="2962442"/>
              <a:ext cx="533400" cy="533400"/>
            </a:xfrm>
            <a:custGeom>
              <a:avLst/>
              <a:gdLst>
                <a:gd name="connsiteX0" fmla="*/ 269462 w 533400"/>
                <a:gd name="connsiteY0" fmla="*/ 7144 h 533400"/>
                <a:gd name="connsiteX1" fmla="*/ 7144 w 533400"/>
                <a:gd name="connsiteY1" fmla="*/ 269557 h 533400"/>
                <a:gd name="connsiteX2" fmla="*/ 205169 w 533400"/>
                <a:gd name="connsiteY2" fmla="*/ 523875 h 533400"/>
                <a:gd name="connsiteX3" fmla="*/ 269462 w 533400"/>
                <a:gd name="connsiteY3" fmla="*/ 531876 h 533400"/>
                <a:gd name="connsiteX4" fmla="*/ 333756 w 533400"/>
                <a:gd name="connsiteY4" fmla="*/ 523875 h 533400"/>
                <a:gd name="connsiteX5" fmla="*/ 531876 w 533400"/>
                <a:gd name="connsiteY5" fmla="*/ 269557 h 533400"/>
                <a:gd name="connsiteX6" fmla="*/ 269462 w 533400"/>
                <a:gd name="connsiteY6" fmla="*/ 7144 h 533400"/>
                <a:gd name="connsiteX7" fmla="*/ 301752 w 533400"/>
                <a:gd name="connsiteY7" fmla="*/ 443103 h 533400"/>
                <a:gd name="connsiteX8" fmla="*/ 269462 w 533400"/>
                <a:gd name="connsiteY8" fmla="*/ 446151 h 533400"/>
                <a:gd name="connsiteX9" fmla="*/ 237173 w 533400"/>
                <a:gd name="connsiteY9" fmla="*/ 443103 h 533400"/>
                <a:gd name="connsiteX10" fmla="*/ 92869 w 533400"/>
                <a:gd name="connsiteY10" fmla="*/ 269557 h 533400"/>
                <a:gd name="connsiteX11" fmla="*/ 269462 w 533400"/>
                <a:gd name="connsiteY11" fmla="*/ 92869 h 533400"/>
                <a:gd name="connsiteX12" fmla="*/ 446151 w 533400"/>
                <a:gd name="connsiteY12" fmla="*/ 269557 h 533400"/>
                <a:gd name="connsiteX13" fmla="*/ 301752 w 533400"/>
                <a:gd name="connsiteY13" fmla="*/ 443103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3400" h="533400">
                  <a:moveTo>
                    <a:pt x="269462" y="7144"/>
                  </a:moveTo>
                  <a:cubicBezTo>
                    <a:pt x="124873" y="7144"/>
                    <a:pt x="7144" y="124873"/>
                    <a:pt x="7144" y="269557"/>
                  </a:cubicBezTo>
                  <a:cubicBezTo>
                    <a:pt x="7144" y="391954"/>
                    <a:pt x="91535" y="495109"/>
                    <a:pt x="205169" y="523875"/>
                  </a:cubicBezTo>
                  <a:cubicBezTo>
                    <a:pt x="225742" y="529114"/>
                    <a:pt x="247269" y="531876"/>
                    <a:pt x="269462" y="531876"/>
                  </a:cubicBezTo>
                  <a:cubicBezTo>
                    <a:pt x="291656" y="531876"/>
                    <a:pt x="313182" y="529114"/>
                    <a:pt x="333756" y="523875"/>
                  </a:cubicBezTo>
                  <a:cubicBezTo>
                    <a:pt x="447484" y="495109"/>
                    <a:pt x="531876" y="391954"/>
                    <a:pt x="531876" y="269557"/>
                  </a:cubicBezTo>
                  <a:cubicBezTo>
                    <a:pt x="531876" y="124873"/>
                    <a:pt x="414147" y="7144"/>
                    <a:pt x="269462" y="7144"/>
                  </a:cubicBezTo>
                  <a:close/>
                  <a:moveTo>
                    <a:pt x="301752" y="443103"/>
                  </a:moveTo>
                  <a:cubicBezTo>
                    <a:pt x="291275" y="445103"/>
                    <a:pt x="280511" y="446151"/>
                    <a:pt x="269462" y="446151"/>
                  </a:cubicBezTo>
                  <a:cubicBezTo>
                    <a:pt x="258413" y="446151"/>
                    <a:pt x="247650" y="445103"/>
                    <a:pt x="237173" y="443103"/>
                  </a:cubicBezTo>
                  <a:cubicBezTo>
                    <a:pt x="155162" y="427958"/>
                    <a:pt x="92869" y="355854"/>
                    <a:pt x="92869" y="269557"/>
                  </a:cubicBezTo>
                  <a:cubicBezTo>
                    <a:pt x="92869" y="172117"/>
                    <a:pt x="172117" y="92869"/>
                    <a:pt x="269462" y="92869"/>
                  </a:cubicBezTo>
                  <a:cubicBezTo>
                    <a:pt x="366808" y="92869"/>
                    <a:pt x="446151" y="172117"/>
                    <a:pt x="446151" y="269557"/>
                  </a:cubicBezTo>
                  <a:cubicBezTo>
                    <a:pt x="446151" y="355854"/>
                    <a:pt x="383858" y="427958"/>
                    <a:pt x="301752" y="443103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23" name="Рисунок 21">
            <a:extLst>
              <a:ext uri="{FF2B5EF4-FFF2-40B4-BE49-F238E27FC236}">
                <a16:creationId xmlns:a16="http://schemas.microsoft.com/office/drawing/2014/main" id="{42CDE6FB-67EB-4243-8D1A-F1C36222740A}"/>
              </a:ext>
            </a:extLst>
          </p:cNvPr>
          <p:cNvGrpSpPr/>
          <p:nvPr/>
        </p:nvGrpSpPr>
        <p:grpSpPr>
          <a:xfrm>
            <a:off x="9920761" y="3091870"/>
            <a:ext cx="1161005" cy="613624"/>
            <a:chOff x="9920761" y="3091870"/>
            <a:chExt cx="1161005" cy="613624"/>
          </a:xfrm>
        </p:grpSpPr>
        <p:sp>
          <p:nvSpPr>
            <p:cNvPr id="24" name="Полилиния: фигура 23">
              <a:extLst>
                <a:ext uri="{FF2B5EF4-FFF2-40B4-BE49-F238E27FC236}">
                  <a16:creationId xmlns:a16="http://schemas.microsoft.com/office/drawing/2014/main" id="{B8627CFA-1913-454D-A547-CA9FED39AAF5}"/>
                </a:ext>
              </a:extLst>
            </p:cNvPr>
            <p:cNvSpPr/>
            <p:nvPr/>
          </p:nvSpPr>
          <p:spPr>
            <a:xfrm>
              <a:off x="10653295" y="3089247"/>
              <a:ext cx="163866" cy="264974"/>
            </a:xfrm>
            <a:custGeom>
              <a:avLst/>
              <a:gdLst>
                <a:gd name="connsiteX0" fmla="*/ 5315 w 163865"/>
                <a:gd name="connsiteY0" fmla="*/ 35222 h 264974"/>
                <a:gd name="connsiteX1" fmla="*/ 9115 w 163865"/>
                <a:gd name="connsiteY1" fmla="*/ 6737 h 264974"/>
                <a:gd name="connsiteX2" fmla="*/ 37983 w 163865"/>
                <a:gd name="connsiteY2" fmla="*/ 6528 h 264974"/>
                <a:gd name="connsiteX3" fmla="*/ 161580 w 163865"/>
                <a:gd name="connsiteY3" fmla="*/ 265784 h 264974"/>
                <a:gd name="connsiteX4" fmla="*/ 117301 w 163865"/>
                <a:gd name="connsiteY4" fmla="*/ 265784 h 264974"/>
                <a:gd name="connsiteX5" fmla="*/ 5315 w 163865"/>
                <a:gd name="connsiteY5" fmla="*/ 35222 h 264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3865" h="264974">
                  <a:moveTo>
                    <a:pt x="5315" y="35222"/>
                  </a:moveTo>
                  <a:cubicBezTo>
                    <a:pt x="-124" y="29818"/>
                    <a:pt x="3432" y="11339"/>
                    <a:pt x="9115" y="6737"/>
                  </a:cubicBezTo>
                  <a:cubicBezTo>
                    <a:pt x="14763" y="2135"/>
                    <a:pt x="31917" y="496"/>
                    <a:pt x="37983" y="6528"/>
                  </a:cubicBezTo>
                  <a:cubicBezTo>
                    <a:pt x="110711" y="78907"/>
                    <a:pt x="151992" y="170951"/>
                    <a:pt x="161580" y="265784"/>
                  </a:cubicBezTo>
                  <a:lnTo>
                    <a:pt x="117301" y="265784"/>
                  </a:lnTo>
                  <a:cubicBezTo>
                    <a:pt x="107713" y="181550"/>
                    <a:pt x="70268" y="99861"/>
                    <a:pt x="5315" y="35222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5" name="Полилиния: фигура 24">
              <a:extLst>
                <a:ext uri="{FF2B5EF4-FFF2-40B4-BE49-F238E27FC236}">
                  <a16:creationId xmlns:a16="http://schemas.microsoft.com/office/drawing/2014/main" id="{2C734039-FDF1-45FA-AE97-44977BF4AB18}"/>
                </a:ext>
              </a:extLst>
            </p:cNvPr>
            <p:cNvSpPr/>
            <p:nvPr/>
          </p:nvSpPr>
          <p:spPr>
            <a:xfrm>
              <a:off x="10653736" y="3439579"/>
              <a:ext cx="160379" cy="264974"/>
            </a:xfrm>
            <a:custGeom>
              <a:avLst/>
              <a:gdLst>
                <a:gd name="connsiteX0" fmla="*/ 116895 w 160379"/>
                <a:gd name="connsiteY0" fmla="*/ 2615 h 264974"/>
                <a:gd name="connsiteX1" fmla="*/ 161103 w 160379"/>
                <a:gd name="connsiteY1" fmla="*/ 2615 h 264974"/>
                <a:gd name="connsiteX2" fmla="*/ 40157 w 160379"/>
                <a:gd name="connsiteY2" fmla="*/ 259605 h 264974"/>
                <a:gd name="connsiteX3" fmla="*/ 8464 w 160379"/>
                <a:gd name="connsiteY3" fmla="*/ 260965 h 264974"/>
                <a:gd name="connsiteX4" fmla="*/ 7244 w 160379"/>
                <a:gd name="connsiteY4" fmla="*/ 230283 h 264974"/>
                <a:gd name="connsiteX5" fmla="*/ 116895 w 160379"/>
                <a:gd name="connsiteY5" fmla="*/ 2615 h 264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0379" h="264974">
                  <a:moveTo>
                    <a:pt x="116895" y="2615"/>
                  </a:moveTo>
                  <a:lnTo>
                    <a:pt x="161103" y="2615"/>
                  </a:lnTo>
                  <a:cubicBezTo>
                    <a:pt x="151550" y="95983"/>
                    <a:pt x="111246" y="187016"/>
                    <a:pt x="40157" y="259605"/>
                  </a:cubicBezTo>
                  <a:cubicBezTo>
                    <a:pt x="31371" y="268565"/>
                    <a:pt x="15089" y="266682"/>
                    <a:pt x="8464" y="260965"/>
                  </a:cubicBezTo>
                  <a:cubicBezTo>
                    <a:pt x="2189" y="255560"/>
                    <a:pt x="-217" y="237814"/>
                    <a:pt x="7244" y="230283"/>
                  </a:cubicBezTo>
                  <a:cubicBezTo>
                    <a:pt x="71047" y="166097"/>
                    <a:pt x="107516" y="85559"/>
                    <a:pt x="116895" y="2615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6" name="Полилиния: фигура 25">
              <a:extLst>
                <a:ext uri="{FF2B5EF4-FFF2-40B4-BE49-F238E27FC236}">
                  <a16:creationId xmlns:a16="http://schemas.microsoft.com/office/drawing/2014/main" id="{B7659295-FACA-4701-8054-0E01E7645260}"/>
                </a:ext>
              </a:extLst>
            </p:cNvPr>
            <p:cNvSpPr/>
            <p:nvPr/>
          </p:nvSpPr>
          <p:spPr>
            <a:xfrm>
              <a:off x="10587157" y="3155512"/>
              <a:ext cx="135974" cy="198731"/>
            </a:xfrm>
            <a:custGeom>
              <a:avLst/>
              <a:gdLst>
                <a:gd name="connsiteX0" fmla="*/ 6848 w 135973"/>
                <a:gd name="connsiteY0" fmla="*/ 37780 h 198730"/>
                <a:gd name="connsiteX1" fmla="*/ 10718 w 135973"/>
                <a:gd name="connsiteY1" fmla="*/ 6053 h 198730"/>
                <a:gd name="connsiteX2" fmla="*/ 40109 w 135973"/>
                <a:gd name="connsiteY2" fmla="*/ 9296 h 198730"/>
                <a:gd name="connsiteX3" fmla="*/ 133408 w 135973"/>
                <a:gd name="connsiteY3" fmla="*/ 199519 h 198730"/>
                <a:gd name="connsiteX4" fmla="*/ 88746 w 135973"/>
                <a:gd name="connsiteY4" fmla="*/ 199519 h 198730"/>
                <a:gd name="connsiteX5" fmla="*/ 6848 w 135973"/>
                <a:gd name="connsiteY5" fmla="*/ 37780 h 198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5973" h="198730">
                  <a:moveTo>
                    <a:pt x="6848" y="37780"/>
                  </a:moveTo>
                  <a:cubicBezTo>
                    <a:pt x="-683" y="30180"/>
                    <a:pt x="2594" y="12189"/>
                    <a:pt x="10718" y="6053"/>
                  </a:cubicBezTo>
                  <a:cubicBezTo>
                    <a:pt x="17447" y="998"/>
                    <a:pt x="31986" y="1067"/>
                    <a:pt x="40109" y="9296"/>
                  </a:cubicBezTo>
                  <a:cubicBezTo>
                    <a:pt x="93034" y="62953"/>
                    <a:pt x="124203" y="130033"/>
                    <a:pt x="133408" y="199519"/>
                  </a:cubicBezTo>
                  <a:lnTo>
                    <a:pt x="88746" y="199519"/>
                  </a:lnTo>
                  <a:cubicBezTo>
                    <a:pt x="79785" y="140493"/>
                    <a:pt x="52451" y="83628"/>
                    <a:pt x="6848" y="3778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7" name="Полилиния: фигура 26">
              <a:extLst>
                <a:ext uri="{FF2B5EF4-FFF2-40B4-BE49-F238E27FC236}">
                  <a16:creationId xmlns:a16="http://schemas.microsoft.com/office/drawing/2014/main" id="{A26435C8-C08E-4B51-9BDF-D76941F737ED}"/>
                </a:ext>
              </a:extLst>
            </p:cNvPr>
            <p:cNvSpPr/>
            <p:nvPr/>
          </p:nvSpPr>
          <p:spPr>
            <a:xfrm>
              <a:off x="10587167" y="3439579"/>
              <a:ext cx="135974" cy="198731"/>
            </a:xfrm>
            <a:custGeom>
              <a:avLst/>
              <a:gdLst>
                <a:gd name="connsiteX0" fmla="*/ 88805 w 135973"/>
                <a:gd name="connsiteY0" fmla="*/ 2615 h 198730"/>
                <a:gd name="connsiteX1" fmla="*/ 133433 w 135973"/>
                <a:gd name="connsiteY1" fmla="*/ 2615 h 198730"/>
                <a:gd name="connsiteX2" fmla="*/ 40134 w 135973"/>
                <a:gd name="connsiteY2" fmla="*/ 193187 h 198730"/>
                <a:gd name="connsiteX3" fmla="*/ 9871 w 135973"/>
                <a:gd name="connsiteY3" fmla="*/ 195872 h 198730"/>
                <a:gd name="connsiteX4" fmla="*/ 5861 w 135973"/>
                <a:gd name="connsiteY4" fmla="*/ 165644 h 198730"/>
                <a:gd name="connsiteX5" fmla="*/ 88805 w 135973"/>
                <a:gd name="connsiteY5" fmla="*/ 2615 h 198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5973" h="198730">
                  <a:moveTo>
                    <a:pt x="88805" y="2615"/>
                  </a:moveTo>
                  <a:lnTo>
                    <a:pt x="133433" y="2615"/>
                  </a:lnTo>
                  <a:cubicBezTo>
                    <a:pt x="124333" y="71926"/>
                    <a:pt x="93303" y="139076"/>
                    <a:pt x="40134" y="193187"/>
                  </a:cubicBezTo>
                  <a:cubicBezTo>
                    <a:pt x="31487" y="201973"/>
                    <a:pt x="15903" y="200404"/>
                    <a:pt x="9871" y="195872"/>
                  </a:cubicBezTo>
                  <a:cubicBezTo>
                    <a:pt x="3595" y="191165"/>
                    <a:pt x="-623" y="172094"/>
                    <a:pt x="5861" y="165644"/>
                  </a:cubicBezTo>
                  <a:cubicBezTo>
                    <a:pt x="52162" y="119622"/>
                    <a:pt x="79810" y="62234"/>
                    <a:pt x="88805" y="2615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8" name="Полилиния: фигура 27">
              <a:extLst>
                <a:ext uri="{FF2B5EF4-FFF2-40B4-BE49-F238E27FC236}">
                  <a16:creationId xmlns:a16="http://schemas.microsoft.com/office/drawing/2014/main" id="{76355E2B-D05D-48C1-AAE1-63708172423F}"/>
                </a:ext>
              </a:extLst>
            </p:cNvPr>
            <p:cNvSpPr/>
            <p:nvPr/>
          </p:nvSpPr>
          <p:spPr>
            <a:xfrm>
              <a:off x="10520689" y="3222164"/>
              <a:ext cx="104595" cy="132487"/>
            </a:xfrm>
            <a:custGeom>
              <a:avLst/>
              <a:gdLst>
                <a:gd name="connsiteX0" fmla="*/ 7037 w 104595"/>
                <a:gd name="connsiteY0" fmla="*/ 37999 h 132487"/>
                <a:gd name="connsiteX1" fmla="*/ 6862 w 104595"/>
                <a:gd name="connsiteY1" fmla="*/ 9793 h 132487"/>
                <a:gd name="connsiteX2" fmla="*/ 38032 w 104595"/>
                <a:gd name="connsiteY2" fmla="*/ 7422 h 132487"/>
                <a:gd name="connsiteX3" fmla="*/ 104833 w 104595"/>
                <a:gd name="connsiteY3" fmla="*/ 132867 h 132487"/>
                <a:gd name="connsiteX4" fmla="*/ 59857 w 104595"/>
                <a:gd name="connsiteY4" fmla="*/ 132867 h 132487"/>
                <a:gd name="connsiteX5" fmla="*/ 7037 w 104595"/>
                <a:gd name="connsiteY5" fmla="*/ 37999 h 132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4595" h="132487">
                  <a:moveTo>
                    <a:pt x="7037" y="37999"/>
                  </a:moveTo>
                  <a:cubicBezTo>
                    <a:pt x="622" y="31514"/>
                    <a:pt x="1737" y="15755"/>
                    <a:pt x="6862" y="9793"/>
                  </a:cubicBezTo>
                  <a:cubicBezTo>
                    <a:pt x="13138" y="2506"/>
                    <a:pt x="29769" y="-771"/>
                    <a:pt x="38032" y="7422"/>
                  </a:cubicBezTo>
                  <a:cubicBezTo>
                    <a:pt x="73873" y="42880"/>
                    <a:pt x="96222" y="86845"/>
                    <a:pt x="104833" y="132867"/>
                  </a:cubicBezTo>
                  <a:lnTo>
                    <a:pt x="59857" y="132867"/>
                  </a:lnTo>
                  <a:cubicBezTo>
                    <a:pt x="51873" y="98385"/>
                    <a:pt x="34301" y="65507"/>
                    <a:pt x="7037" y="37999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9" name="Полилиния: фигура 28">
              <a:extLst>
                <a:ext uri="{FF2B5EF4-FFF2-40B4-BE49-F238E27FC236}">
                  <a16:creationId xmlns:a16="http://schemas.microsoft.com/office/drawing/2014/main" id="{9E577A60-DC9C-4AB2-BAD5-B6391DE658C5}"/>
                </a:ext>
              </a:extLst>
            </p:cNvPr>
            <p:cNvSpPr/>
            <p:nvPr/>
          </p:nvSpPr>
          <p:spPr>
            <a:xfrm>
              <a:off x="10520446" y="3439579"/>
              <a:ext cx="104595" cy="132487"/>
            </a:xfrm>
            <a:custGeom>
              <a:avLst/>
              <a:gdLst>
                <a:gd name="connsiteX0" fmla="*/ 60205 w 104595"/>
                <a:gd name="connsiteY0" fmla="*/ 2615 h 132487"/>
                <a:gd name="connsiteX1" fmla="*/ 105146 w 104595"/>
                <a:gd name="connsiteY1" fmla="*/ 2615 h 132487"/>
                <a:gd name="connsiteX2" fmla="*/ 38415 w 104595"/>
                <a:gd name="connsiteY2" fmla="*/ 128826 h 132487"/>
                <a:gd name="connsiteX3" fmla="*/ 8884 w 104595"/>
                <a:gd name="connsiteY3" fmla="*/ 128373 h 132487"/>
                <a:gd name="connsiteX4" fmla="*/ 6130 w 104595"/>
                <a:gd name="connsiteY4" fmla="*/ 99470 h 132487"/>
                <a:gd name="connsiteX5" fmla="*/ 60205 w 104595"/>
                <a:gd name="connsiteY5" fmla="*/ 2615 h 132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4595" h="132487">
                  <a:moveTo>
                    <a:pt x="60205" y="2615"/>
                  </a:moveTo>
                  <a:lnTo>
                    <a:pt x="105146" y="2615"/>
                  </a:lnTo>
                  <a:cubicBezTo>
                    <a:pt x="96674" y="48602"/>
                    <a:pt x="74465" y="92741"/>
                    <a:pt x="38415" y="128826"/>
                  </a:cubicBezTo>
                  <a:cubicBezTo>
                    <a:pt x="31616" y="135590"/>
                    <a:pt x="13974" y="132766"/>
                    <a:pt x="8884" y="128373"/>
                  </a:cubicBezTo>
                  <a:cubicBezTo>
                    <a:pt x="3062" y="123352"/>
                    <a:pt x="-355" y="105955"/>
                    <a:pt x="6130" y="99470"/>
                  </a:cubicBezTo>
                  <a:cubicBezTo>
                    <a:pt x="34057" y="71508"/>
                    <a:pt x="52117" y="37863"/>
                    <a:pt x="60205" y="2615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1" name="Полилиния: фигура 30">
              <a:extLst>
                <a:ext uri="{FF2B5EF4-FFF2-40B4-BE49-F238E27FC236}">
                  <a16:creationId xmlns:a16="http://schemas.microsoft.com/office/drawing/2014/main" id="{C61B5BD3-BA97-4FCE-8504-11B5FC409822}"/>
                </a:ext>
              </a:extLst>
            </p:cNvPr>
            <p:cNvSpPr/>
            <p:nvPr/>
          </p:nvSpPr>
          <p:spPr>
            <a:xfrm>
              <a:off x="9919811" y="3381973"/>
              <a:ext cx="983193" cy="31379"/>
            </a:xfrm>
            <a:custGeom>
              <a:avLst/>
              <a:gdLst>
                <a:gd name="connsiteX0" fmla="*/ 950 w 983193"/>
                <a:gd name="connsiteY0" fmla="*/ 950 h 31378"/>
                <a:gd name="connsiteX1" fmla="*/ 984667 w 983193"/>
                <a:gd name="connsiteY1" fmla="*/ 950 h 31378"/>
                <a:gd name="connsiteX2" fmla="*/ 984667 w 983193"/>
                <a:gd name="connsiteY2" fmla="*/ 32329 h 31378"/>
                <a:gd name="connsiteX3" fmla="*/ 950 w 983193"/>
                <a:gd name="connsiteY3" fmla="*/ 32329 h 31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83193" h="31378">
                  <a:moveTo>
                    <a:pt x="950" y="950"/>
                  </a:moveTo>
                  <a:lnTo>
                    <a:pt x="984667" y="950"/>
                  </a:lnTo>
                  <a:lnTo>
                    <a:pt x="984667" y="32329"/>
                  </a:lnTo>
                  <a:lnTo>
                    <a:pt x="950" y="32329"/>
                  </a:lnTo>
                  <a:close/>
                </a:path>
              </a:pathLst>
            </a:custGeom>
            <a:solidFill>
              <a:schemeClr val="accent1"/>
            </a:solidFill>
            <a:ln w="3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0" name="Полилиния: фигура 29">
              <a:extLst>
                <a:ext uri="{FF2B5EF4-FFF2-40B4-BE49-F238E27FC236}">
                  <a16:creationId xmlns:a16="http://schemas.microsoft.com/office/drawing/2014/main" id="{AC365874-872D-4BB5-8256-8977B7060EF1}"/>
                </a:ext>
              </a:extLst>
            </p:cNvPr>
            <p:cNvSpPr/>
            <p:nvPr/>
          </p:nvSpPr>
          <p:spPr>
            <a:xfrm>
              <a:off x="10887350" y="3301644"/>
              <a:ext cx="191758" cy="191758"/>
            </a:xfrm>
            <a:custGeom>
              <a:avLst/>
              <a:gdLst>
                <a:gd name="connsiteX0" fmla="*/ 96968 w 191757"/>
                <a:gd name="connsiteY0" fmla="*/ 950 h 191757"/>
                <a:gd name="connsiteX1" fmla="*/ 950 w 191757"/>
                <a:gd name="connsiteY1" fmla="*/ 97003 h 191757"/>
                <a:gd name="connsiteX2" fmla="*/ 73434 w 191757"/>
                <a:gd name="connsiteY2" fmla="*/ 190093 h 191757"/>
                <a:gd name="connsiteX3" fmla="*/ 96968 w 191757"/>
                <a:gd name="connsiteY3" fmla="*/ 193021 h 191757"/>
                <a:gd name="connsiteX4" fmla="*/ 120502 w 191757"/>
                <a:gd name="connsiteY4" fmla="*/ 190093 h 191757"/>
                <a:gd name="connsiteX5" fmla="*/ 193022 w 191757"/>
                <a:gd name="connsiteY5" fmla="*/ 97003 h 191757"/>
                <a:gd name="connsiteX6" fmla="*/ 96968 w 191757"/>
                <a:gd name="connsiteY6" fmla="*/ 950 h 191757"/>
                <a:gd name="connsiteX7" fmla="*/ 108788 w 191757"/>
                <a:gd name="connsiteY7" fmla="*/ 160527 h 191757"/>
                <a:gd name="connsiteX8" fmla="*/ 96968 w 191757"/>
                <a:gd name="connsiteY8" fmla="*/ 161643 h 191757"/>
                <a:gd name="connsiteX9" fmla="*/ 85149 w 191757"/>
                <a:gd name="connsiteY9" fmla="*/ 160527 h 191757"/>
                <a:gd name="connsiteX10" fmla="*/ 32329 w 191757"/>
                <a:gd name="connsiteY10" fmla="*/ 97003 h 191757"/>
                <a:gd name="connsiteX11" fmla="*/ 96968 w 191757"/>
                <a:gd name="connsiteY11" fmla="*/ 32329 h 191757"/>
                <a:gd name="connsiteX12" fmla="*/ 161643 w 191757"/>
                <a:gd name="connsiteY12" fmla="*/ 97003 h 191757"/>
                <a:gd name="connsiteX13" fmla="*/ 108788 w 191757"/>
                <a:gd name="connsiteY13" fmla="*/ 160527 h 191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1757" h="191757">
                  <a:moveTo>
                    <a:pt x="96968" y="950"/>
                  </a:moveTo>
                  <a:cubicBezTo>
                    <a:pt x="44043" y="950"/>
                    <a:pt x="950" y="44043"/>
                    <a:pt x="950" y="97003"/>
                  </a:cubicBezTo>
                  <a:cubicBezTo>
                    <a:pt x="950" y="141805"/>
                    <a:pt x="31841" y="179564"/>
                    <a:pt x="73434" y="190093"/>
                  </a:cubicBezTo>
                  <a:cubicBezTo>
                    <a:pt x="80965" y="192010"/>
                    <a:pt x="88845" y="193021"/>
                    <a:pt x="96968" y="193021"/>
                  </a:cubicBezTo>
                  <a:cubicBezTo>
                    <a:pt x="105092" y="193021"/>
                    <a:pt x="112971" y="192010"/>
                    <a:pt x="120502" y="190093"/>
                  </a:cubicBezTo>
                  <a:cubicBezTo>
                    <a:pt x="162131" y="179564"/>
                    <a:pt x="193022" y="141805"/>
                    <a:pt x="193022" y="97003"/>
                  </a:cubicBezTo>
                  <a:cubicBezTo>
                    <a:pt x="193022" y="44043"/>
                    <a:pt x="149928" y="950"/>
                    <a:pt x="96968" y="950"/>
                  </a:cubicBezTo>
                  <a:close/>
                  <a:moveTo>
                    <a:pt x="108788" y="160527"/>
                  </a:moveTo>
                  <a:cubicBezTo>
                    <a:pt x="104952" y="161259"/>
                    <a:pt x="101013" y="161643"/>
                    <a:pt x="96968" y="161643"/>
                  </a:cubicBezTo>
                  <a:cubicBezTo>
                    <a:pt x="92924" y="161643"/>
                    <a:pt x="88984" y="161259"/>
                    <a:pt x="85149" y="160527"/>
                  </a:cubicBezTo>
                  <a:cubicBezTo>
                    <a:pt x="55130" y="154984"/>
                    <a:pt x="32329" y="128591"/>
                    <a:pt x="32329" y="97003"/>
                  </a:cubicBezTo>
                  <a:cubicBezTo>
                    <a:pt x="32329" y="61336"/>
                    <a:pt x="61336" y="32329"/>
                    <a:pt x="96968" y="32329"/>
                  </a:cubicBezTo>
                  <a:cubicBezTo>
                    <a:pt x="132600" y="32329"/>
                    <a:pt x="161643" y="61336"/>
                    <a:pt x="161643" y="97003"/>
                  </a:cubicBezTo>
                  <a:cubicBezTo>
                    <a:pt x="161643" y="128591"/>
                    <a:pt x="138841" y="154984"/>
                    <a:pt x="108788" y="160527"/>
                  </a:cubicBezTo>
                  <a:close/>
                </a:path>
              </a:pathLst>
            </a:custGeom>
            <a:solidFill>
              <a:schemeClr val="tx1"/>
            </a:solidFill>
            <a:ln w="3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3568781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AEF8BD-C9AE-48C5-807F-3ACC86624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Proven in real combat conditions: 100% interception effectiveness</a:t>
            </a:r>
            <a:br>
              <a:rPr lang="en-US" dirty="0"/>
            </a:br>
            <a:endParaRPr lang="en-US" dirty="0"/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94BC8761-F240-4538-9DAA-6961732FE671}"/>
              </a:ext>
            </a:extLst>
          </p:cNvPr>
          <p:cNvGrpSpPr/>
          <p:nvPr/>
        </p:nvGrpSpPr>
        <p:grpSpPr>
          <a:xfrm>
            <a:off x="672252" y="1712323"/>
            <a:ext cx="5106272" cy="4277864"/>
            <a:chOff x="6591595" y="1349372"/>
            <a:chExt cx="5106272" cy="4277864"/>
          </a:xfrm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24794289-02E3-4914-B9D5-88922C798F71}"/>
                </a:ext>
              </a:extLst>
            </p:cNvPr>
            <p:cNvSpPr/>
            <p:nvPr/>
          </p:nvSpPr>
          <p:spPr>
            <a:xfrm>
              <a:off x="6703512" y="1465204"/>
              <a:ext cx="4882438" cy="403576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27CC68C2-0195-4C8E-880F-43394BF1AF84}"/>
                </a:ext>
              </a:extLst>
            </p:cNvPr>
            <p:cNvGrpSpPr/>
            <p:nvPr/>
          </p:nvGrpSpPr>
          <p:grpSpPr>
            <a:xfrm>
              <a:off x="6591595" y="1349372"/>
              <a:ext cx="5106272" cy="4277864"/>
              <a:chOff x="6591595" y="1349372"/>
              <a:chExt cx="5106272" cy="4277864"/>
            </a:xfrm>
          </p:grpSpPr>
          <p:sp>
            <p:nvSpPr>
              <p:cNvPr id="5" name="Полилиния: фигура 4">
                <a:extLst>
                  <a:ext uri="{FF2B5EF4-FFF2-40B4-BE49-F238E27FC236}">
                    <a16:creationId xmlns:a16="http://schemas.microsoft.com/office/drawing/2014/main" id="{12E2FA1E-E505-499E-95F6-E4B2612DD32E}"/>
                  </a:ext>
                </a:extLst>
              </p:cNvPr>
              <p:cNvSpPr/>
              <p:nvPr/>
            </p:nvSpPr>
            <p:spPr>
              <a:xfrm>
                <a:off x="11471175" y="1349372"/>
                <a:ext cx="216000" cy="216000"/>
              </a:xfrm>
              <a:custGeom>
                <a:avLst/>
                <a:gdLst>
                  <a:gd name="connsiteX0" fmla="*/ 0 w 192024"/>
                  <a:gd name="connsiteY0" fmla="*/ 0 h 210312"/>
                  <a:gd name="connsiteX1" fmla="*/ 192024 w 192024"/>
                  <a:gd name="connsiteY1" fmla="*/ 0 h 210312"/>
                  <a:gd name="connsiteX2" fmla="*/ 192024 w 192024"/>
                  <a:gd name="connsiteY2" fmla="*/ 210312 h 210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2024" h="210312">
                    <a:moveTo>
                      <a:pt x="0" y="0"/>
                    </a:moveTo>
                    <a:lnTo>
                      <a:pt x="192024" y="0"/>
                    </a:lnTo>
                    <a:lnTo>
                      <a:pt x="192024" y="210312"/>
                    </a:lnTo>
                  </a:path>
                </a:pathLst>
              </a:custGeom>
              <a:no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" name="Полилиния: фигура 5">
                <a:extLst>
                  <a:ext uri="{FF2B5EF4-FFF2-40B4-BE49-F238E27FC236}">
                    <a16:creationId xmlns:a16="http://schemas.microsoft.com/office/drawing/2014/main" id="{8C5969BE-50D8-4A97-A5FC-28FA19753295}"/>
                  </a:ext>
                </a:extLst>
              </p:cNvPr>
              <p:cNvSpPr/>
              <p:nvPr/>
            </p:nvSpPr>
            <p:spPr>
              <a:xfrm flipH="1" flipV="1">
                <a:off x="6591595" y="5411236"/>
                <a:ext cx="216000" cy="216000"/>
              </a:xfrm>
              <a:custGeom>
                <a:avLst/>
                <a:gdLst>
                  <a:gd name="connsiteX0" fmla="*/ 0 w 192024"/>
                  <a:gd name="connsiteY0" fmla="*/ 0 h 210312"/>
                  <a:gd name="connsiteX1" fmla="*/ 192024 w 192024"/>
                  <a:gd name="connsiteY1" fmla="*/ 0 h 210312"/>
                  <a:gd name="connsiteX2" fmla="*/ 192024 w 192024"/>
                  <a:gd name="connsiteY2" fmla="*/ 210312 h 210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2024" h="210312">
                    <a:moveTo>
                      <a:pt x="0" y="0"/>
                    </a:moveTo>
                    <a:lnTo>
                      <a:pt x="192024" y="0"/>
                    </a:lnTo>
                    <a:lnTo>
                      <a:pt x="192024" y="210312"/>
                    </a:lnTo>
                  </a:path>
                </a:pathLst>
              </a:custGeom>
              <a:no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" name="Полилиния: фигура 10">
                <a:extLst>
                  <a:ext uri="{FF2B5EF4-FFF2-40B4-BE49-F238E27FC236}">
                    <a16:creationId xmlns:a16="http://schemas.microsoft.com/office/drawing/2014/main" id="{B03C1C74-365F-4DB1-A0E1-DCF3F8E5ED6C}"/>
                  </a:ext>
                </a:extLst>
              </p:cNvPr>
              <p:cNvSpPr/>
              <p:nvPr/>
            </p:nvSpPr>
            <p:spPr>
              <a:xfrm flipV="1">
                <a:off x="11481867" y="5411236"/>
                <a:ext cx="216000" cy="216000"/>
              </a:xfrm>
              <a:custGeom>
                <a:avLst/>
                <a:gdLst>
                  <a:gd name="connsiteX0" fmla="*/ 0 w 192024"/>
                  <a:gd name="connsiteY0" fmla="*/ 0 h 210312"/>
                  <a:gd name="connsiteX1" fmla="*/ 192024 w 192024"/>
                  <a:gd name="connsiteY1" fmla="*/ 0 h 210312"/>
                  <a:gd name="connsiteX2" fmla="*/ 192024 w 192024"/>
                  <a:gd name="connsiteY2" fmla="*/ 210312 h 210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2024" h="210312">
                    <a:moveTo>
                      <a:pt x="0" y="0"/>
                    </a:moveTo>
                    <a:lnTo>
                      <a:pt x="192024" y="0"/>
                    </a:lnTo>
                    <a:lnTo>
                      <a:pt x="192024" y="210312"/>
                    </a:lnTo>
                  </a:path>
                </a:pathLst>
              </a:custGeom>
              <a:no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" name="Полилиния: фигура 11">
                <a:extLst>
                  <a:ext uri="{FF2B5EF4-FFF2-40B4-BE49-F238E27FC236}">
                    <a16:creationId xmlns:a16="http://schemas.microsoft.com/office/drawing/2014/main" id="{AD7A4BAE-4070-428F-BF10-D40ADEF17451}"/>
                  </a:ext>
                </a:extLst>
              </p:cNvPr>
              <p:cNvSpPr/>
              <p:nvPr/>
            </p:nvSpPr>
            <p:spPr>
              <a:xfrm flipH="1">
                <a:off x="6591595" y="1355678"/>
                <a:ext cx="216000" cy="216000"/>
              </a:xfrm>
              <a:custGeom>
                <a:avLst/>
                <a:gdLst>
                  <a:gd name="connsiteX0" fmla="*/ 0 w 192024"/>
                  <a:gd name="connsiteY0" fmla="*/ 0 h 210312"/>
                  <a:gd name="connsiteX1" fmla="*/ 192024 w 192024"/>
                  <a:gd name="connsiteY1" fmla="*/ 0 h 210312"/>
                  <a:gd name="connsiteX2" fmla="*/ 192024 w 192024"/>
                  <a:gd name="connsiteY2" fmla="*/ 210312 h 210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2024" h="210312">
                    <a:moveTo>
                      <a:pt x="0" y="0"/>
                    </a:moveTo>
                    <a:lnTo>
                      <a:pt x="192024" y="0"/>
                    </a:lnTo>
                    <a:lnTo>
                      <a:pt x="192024" y="210312"/>
                    </a:lnTo>
                  </a:path>
                </a:pathLst>
              </a:custGeom>
              <a:no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CED23381-A7C5-4C69-83B1-38F6D41F0C94}"/>
              </a:ext>
            </a:extLst>
          </p:cNvPr>
          <p:cNvGrpSpPr/>
          <p:nvPr/>
        </p:nvGrpSpPr>
        <p:grpSpPr>
          <a:xfrm>
            <a:off x="6580903" y="3943825"/>
            <a:ext cx="5106272" cy="2043116"/>
            <a:chOff x="6591595" y="1349372"/>
            <a:chExt cx="5106272" cy="2043116"/>
          </a:xfrm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3318E566-1C8D-4976-90DD-81ABE24053E5}"/>
                </a:ext>
              </a:extLst>
            </p:cNvPr>
            <p:cNvSpPr/>
            <p:nvPr/>
          </p:nvSpPr>
          <p:spPr>
            <a:xfrm>
              <a:off x="6703512" y="1472398"/>
              <a:ext cx="4882438" cy="1797065"/>
            </a:xfrm>
            <a:prstGeom prst="rect">
              <a:avLst/>
            </a:prstGeom>
            <a:noFill/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D388DA4E-496C-4144-89B3-13C1E41A3714}"/>
                </a:ext>
              </a:extLst>
            </p:cNvPr>
            <p:cNvGrpSpPr/>
            <p:nvPr/>
          </p:nvGrpSpPr>
          <p:grpSpPr>
            <a:xfrm>
              <a:off x="6591595" y="1349372"/>
              <a:ext cx="5106272" cy="2043116"/>
              <a:chOff x="6591595" y="1349372"/>
              <a:chExt cx="5106272" cy="2043116"/>
            </a:xfrm>
          </p:grpSpPr>
          <p:sp>
            <p:nvSpPr>
              <p:cNvPr id="18" name="Полилиния: фигура 17">
                <a:extLst>
                  <a:ext uri="{FF2B5EF4-FFF2-40B4-BE49-F238E27FC236}">
                    <a16:creationId xmlns:a16="http://schemas.microsoft.com/office/drawing/2014/main" id="{A4D2BF19-8C51-4073-99C8-2549CC8A41C1}"/>
                  </a:ext>
                </a:extLst>
              </p:cNvPr>
              <p:cNvSpPr/>
              <p:nvPr/>
            </p:nvSpPr>
            <p:spPr>
              <a:xfrm>
                <a:off x="11471175" y="1349372"/>
                <a:ext cx="216000" cy="216000"/>
              </a:xfrm>
              <a:custGeom>
                <a:avLst/>
                <a:gdLst>
                  <a:gd name="connsiteX0" fmla="*/ 0 w 192024"/>
                  <a:gd name="connsiteY0" fmla="*/ 0 h 210312"/>
                  <a:gd name="connsiteX1" fmla="*/ 192024 w 192024"/>
                  <a:gd name="connsiteY1" fmla="*/ 0 h 210312"/>
                  <a:gd name="connsiteX2" fmla="*/ 192024 w 192024"/>
                  <a:gd name="connsiteY2" fmla="*/ 210312 h 210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2024" h="210312">
                    <a:moveTo>
                      <a:pt x="0" y="0"/>
                    </a:moveTo>
                    <a:lnTo>
                      <a:pt x="192024" y="0"/>
                    </a:lnTo>
                    <a:lnTo>
                      <a:pt x="192024" y="210312"/>
                    </a:lnTo>
                  </a:path>
                </a:pathLst>
              </a:custGeom>
              <a:no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" name="Полилиния: фигура 18">
                <a:extLst>
                  <a:ext uri="{FF2B5EF4-FFF2-40B4-BE49-F238E27FC236}">
                    <a16:creationId xmlns:a16="http://schemas.microsoft.com/office/drawing/2014/main" id="{2B669DC6-5EB7-4623-B3CA-469FED6DC688}"/>
                  </a:ext>
                </a:extLst>
              </p:cNvPr>
              <p:cNvSpPr/>
              <p:nvPr/>
            </p:nvSpPr>
            <p:spPr>
              <a:xfrm flipH="1" flipV="1">
                <a:off x="6591595" y="3176488"/>
                <a:ext cx="216000" cy="216000"/>
              </a:xfrm>
              <a:custGeom>
                <a:avLst/>
                <a:gdLst>
                  <a:gd name="connsiteX0" fmla="*/ 0 w 192024"/>
                  <a:gd name="connsiteY0" fmla="*/ 0 h 210312"/>
                  <a:gd name="connsiteX1" fmla="*/ 192024 w 192024"/>
                  <a:gd name="connsiteY1" fmla="*/ 0 h 210312"/>
                  <a:gd name="connsiteX2" fmla="*/ 192024 w 192024"/>
                  <a:gd name="connsiteY2" fmla="*/ 210312 h 210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2024" h="210312">
                    <a:moveTo>
                      <a:pt x="0" y="0"/>
                    </a:moveTo>
                    <a:lnTo>
                      <a:pt x="192024" y="0"/>
                    </a:lnTo>
                    <a:lnTo>
                      <a:pt x="192024" y="210312"/>
                    </a:lnTo>
                  </a:path>
                </a:pathLst>
              </a:custGeom>
              <a:no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" name="Полилиния: фигура 19">
                <a:extLst>
                  <a:ext uri="{FF2B5EF4-FFF2-40B4-BE49-F238E27FC236}">
                    <a16:creationId xmlns:a16="http://schemas.microsoft.com/office/drawing/2014/main" id="{DBEF9AC8-4006-4006-BB94-68A61B576FFB}"/>
                  </a:ext>
                </a:extLst>
              </p:cNvPr>
              <p:cNvSpPr/>
              <p:nvPr/>
            </p:nvSpPr>
            <p:spPr>
              <a:xfrm flipV="1">
                <a:off x="11481867" y="3176488"/>
                <a:ext cx="216000" cy="216000"/>
              </a:xfrm>
              <a:custGeom>
                <a:avLst/>
                <a:gdLst>
                  <a:gd name="connsiteX0" fmla="*/ 0 w 192024"/>
                  <a:gd name="connsiteY0" fmla="*/ 0 h 210312"/>
                  <a:gd name="connsiteX1" fmla="*/ 192024 w 192024"/>
                  <a:gd name="connsiteY1" fmla="*/ 0 h 210312"/>
                  <a:gd name="connsiteX2" fmla="*/ 192024 w 192024"/>
                  <a:gd name="connsiteY2" fmla="*/ 210312 h 210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2024" h="210312">
                    <a:moveTo>
                      <a:pt x="0" y="0"/>
                    </a:moveTo>
                    <a:lnTo>
                      <a:pt x="192024" y="0"/>
                    </a:lnTo>
                    <a:lnTo>
                      <a:pt x="192024" y="210312"/>
                    </a:lnTo>
                  </a:path>
                </a:pathLst>
              </a:custGeom>
              <a:no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" name="Полилиния: фигура 20">
                <a:extLst>
                  <a:ext uri="{FF2B5EF4-FFF2-40B4-BE49-F238E27FC236}">
                    <a16:creationId xmlns:a16="http://schemas.microsoft.com/office/drawing/2014/main" id="{1CFA0168-C8C5-414A-9A98-77C717368475}"/>
                  </a:ext>
                </a:extLst>
              </p:cNvPr>
              <p:cNvSpPr/>
              <p:nvPr/>
            </p:nvSpPr>
            <p:spPr>
              <a:xfrm flipH="1">
                <a:off x="6591595" y="1355678"/>
                <a:ext cx="216000" cy="216000"/>
              </a:xfrm>
              <a:custGeom>
                <a:avLst/>
                <a:gdLst>
                  <a:gd name="connsiteX0" fmla="*/ 0 w 192024"/>
                  <a:gd name="connsiteY0" fmla="*/ 0 h 210312"/>
                  <a:gd name="connsiteX1" fmla="*/ 192024 w 192024"/>
                  <a:gd name="connsiteY1" fmla="*/ 0 h 210312"/>
                  <a:gd name="connsiteX2" fmla="*/ 192024 w 192024"/>
                  <a:gd name="connsiteY2" fmla="*/ 210312 h 210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2024" h="210312">
                    <a:moveTo>
                      <a:pt x="0" y="0"/>
                    </a:moveTo>
                    <a:lnTo>
                      <a:pt x="192024" y="0"/>
                    </a:lnTo>
                    <a:lnTo>
                      <a:pt x="192024" y="210312"/>
                    </a:lnTo>
                  </a:path>
                </a:pathLst>
              </a:custGeom>
              <a:no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23DFF4C6-7420-43E7-8CA2-D506663473F4}"/>
              </a:ext>
            </a:extLst>
          </p:cNvPr>
          <p:cNvSpPr/>
          <p:nvPr/>
        </p:nvSpPr>
        <p:spPr>
          <a:xfrm>
            <a:off x="6796903" y="2275541"/>
            <a:ext cx="441375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ru-RU" sz="1200" dirty="0"/>
              <a:t>Location: Jeddah, Saudi Arabia (2022);</a:t>
            </a:r>
          </a:p>
          <a:p>
            <a:pPr>
              <a:spcAft>
                <a:spcPts val="400"/>
              </a:spcAft>
            </a:pPr>
            <a:r>
              <a:rPr lang="ru-RU" sz="1200" dirty="0"/>
              <a:t>Protected object: Patriot missile system battery;</a:t>
            </a:r>
          </a:p>
          <a:p>
            <a:pPr>
              <a:spcAft>
                <a:spcPts val="400"/>
              </a:spcAft>
            </a:pPr>
            <a:r>
              <a:rPr lang="ru-RU" sz="1200" dirty="0"/>
              <a:t>Threat: drone kamikaze;</a:t>
            </a:r>
          </a:p>
          <a:p>
            <a:pPr>
              <a:spcAft>
                <a:spcPts val="400"/>
              </a:spcAft>
            </a:pPr>
            <a:r>
              <a:rPr lang="ru-RU" sz="1200" dirty="0"/>
              <a:t>Result: 21 intercepted / 21 detected (100% effectiveness).</a:t>
            </a:r>
            <a:br>
              <a:rPr lang="ru-RU" sz="1200" dirty="0"/>
            </a:br>
            <a:endParaRPr lang="ru-RU" sz="1200" dirty="0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EE16B386-D6C3-4C41-B10C-AC9109810B44}"/>
              </a:ext>
            </a:extLst>
          </p:cNvPr>
          <p:cNvSpPr/>
          <p:nvPr/>
        </p:nvSpPr>
        <p:spPr>
          <a:xfrm>
            <a:off x="6796903" y="1936987"/>
            <a:ext cx="253050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latin typeface="+mj-lt"/>
              </a:rPr>
              <a:t>Combat Deployment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75B0E3B9-DA1D-4787-BBBA-FF54177B7D20}"/>
              </a:ext>
            </a:extLst>
          </p:cNvPr>
          <p:cNvSpPr/>
          <p:nvPr/>
        </p:nvSpPr>
        <p:spPr>
          <a:xfrm>
            <a:off x="6796903" y="4205328"/>
            <a:ext cx="282102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latin typeface="+mj-lt"/>
              </a:rPr>
              <a:t>Testing and Evaluation Phase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EDE6848E-9B47-473E-87C1-F244817C6F7A}"/>
              </a:ext>
            </a:extLst>
          </p:cNvPr>
          <p:cNvSpPr/>
          <p:nvPr/>
        </p:nvSpPr>
        <p:spPr>
          <a:xfrm>
            <a:off x="6796903" y="4578786"/>
            <a:ext cx="4663580" cy="1118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ru-RU" sz="1200" dirty="0"/>
              <a:t>Testing Period: 1 year;</a:t>
            </a:r>
          </a:p>
          <a:p>
            <a:pPr>
              <a:spcAft>
                <a:spcPts val="400"/>
              </a:spcAft>
            </a:pPr>
            <a:r>
              <a:rPr lang="ru-RU" sz="1200" dirty="0"/>
              <a:t>Threat Profile: Reconnaissance drones, loitering munitions;</a:t>
            </a:r>
          </a:p>
          <a:p>
            <a:pPr>
              <a:spcAft>
                <a:spcPts val="400"/>
              </a:spcAft>
            </a:pPr>
            <a:r>
              <a:rPr lang="ru-RU" sz="1200" dirty="0"/>
              <a:t>Result: 110 intercepted / 110 detected (100% effectiveness).</a:t>
            </a:r>
            <a:br>
              <a:rPr lang="ru-RU" sz="1200" dirty="0"/>
            </a:br>
            <a:endParaRPr lang="ru-RU" sz="1200" dirty="0"/>
          </a:p>
        </p:txBody>
      </p:sp>
      <p:pic>
        <p:nvPicPr>
          <p:cNvPr id="1026" name="Picture 2" descr="https://r2.syntx.ai/user_8229996181380708785/generated/c8c7f9279fa46142b5b9f8479ae6e8f1_3a44891e-4a5f-4368-a67d-56baa1b39b7f.png">
            <a:extLst>
              <a:ext uri="{FF2B5EF4-FFF2-40B4-BE49-F238E27FC236}">
                <a16:creationId xmlns:a16="http://schemas.microsoft.com/office/drawing/2014/main" id="{5410841D-90FA-41EB-8EFA-D99070CB05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9" t="3559" r="13878" b="-556"/>
          <a:stretch/>
        </p:blipFill>
        <p:spPr bwMode="auto">
          <a:xfrm>
            <a:off x="936286" y="2322709"/>
            <a:ext cx="4578204" cy="344823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143404EA-5F83-48B8-81C4-F7C0CDF0692B}"/>
              </a:ext>
            </a:extLst>
          </p:cNvPr>
          <p:cNvGrpSpPr/>
          <p:nvPr/>
        </p:nvGrpSpPr>
        <p:grpSpPr>
          <a:xfrm>
            <a:off x="6580903" y="1691229"/>
            <a:ext cx="5106272" cy="2043116"/>
            <a:chOff x="6591595" y="1349372"/>
            <a:chExt cx="5106272" cy="2043116"/>
          </a:xfrm>
        </p:grpSpPr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id="{984EA265-DC01-45A4-99A9-E08569DBE1E8}"/>
                </a:ext>
              </a:extLst>
            </p:cNvPr>
            <p:cNvSpPr/>
            <p:nvPr/>
          </p:nvSpPr>
          <p:spPr>
            <a:xfrm>
              <a:off x="6703512" y="1472398"/>
              <a:ext cx="4882438" cy="1797065"/>
            </a:xfrm>
            <a:prstGeom prst="rect">
              <a:avLst/>
            </a:prstGeom>
            <a:noFill/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9" name="Группа 28">
              <a:extLst>
                <a:ext uri="{FF2B5EF4-FFF2-40B4-BE49-F238E27FC236}">
                  <a16:creationId xmlns:a16="http://schemas.microsoft.com/office/drawing/2014/main" id="{A2004935-0E41-471F-ACD3-AB13D5B5EA29}"/>
                </a:ext>
              </a:extLst>
            </p:cNvPr>
            <p:cNvGrpSpPr/>
            <p:nvPr/>
          </p:nvGrpSpPr>
          <p:grpSpPr>
            <a:xfrm>
              <a:off x="6591595" y="1349372"/>
              <a:ext cx="5106272" cy="2043116"/>
              <a:chOff x="6591595" y="1349372"/>
              <a:chExt cx="5106272" cy="2043116"/>
            </a:xfrm>
          </p:grpSpPr>
          <p:sp>
            <p:nvSpPr>
              <p:cNvPr id="30" name="Полилиния: фигура 29">
                <a:extLst>
                  <a:ext uri="{FF2B5EF4-FFF2-40B4-BE49-F238E27FC236}">
                    <a16:creationId xmlns:a16="http://schemas.microsoft.com/office/drawing/2014/main" id="{3E588B40-756E-462E-9499-4225F33AB3A9}"/>
                  </a:ext>
                </a:extLst>
              </p:cNvPr>
              <p:cNvSpPr/>
              <p:nvPr/>
            </p:nvSpPr>
            <p:spPr>
              <a:xfrm>
                <a:off x="11471175" y="1349372"/>
                <a:ext cx="216000" cy="216000"/>
              </a:xfrm>
              <a:custGeom>
                <a:avLst/>
                <a:gdLst>
                  <a:gd name="connsiteX0" fmla="*/ 0 w 192024"/>
                  <a:gd name="connsiteY0" fmla="*/ 0 h 210312"/>
                  <a:gd name="connsiteX1" fmla="*/ 192024 w 192024"/>
                  <a:gd name="connsiteY1" fmla="*/ 0 h 210312"/>
                  <a:gd name="connsiteX2" fmla="*/ 192024 w 192024"/>
                  <a:gd name="connsiteY2" fmla="*/ 210312 h 210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2024" h="210312">
                    <a:moveTo>
                      <a:pt x="0" y="0"/>
                    </a:moveTo>
                    <a:lnTo>
                      <a:pt x="192024" y="0"/>
                    </a:lnTo>
                    <a:lnTo>
                      <a:pt x="192024" y="210312"/>
                    </a:lnTo>
                  </a:path>
                </a:pathLst>
              </a:custGeom>
              <a:no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" name="Полилиния: фигура 30">
                <a:extLst>
                  <a:ext uri="{FF2B5EF4-FFF2-40B4-BE49-F238E27FC236}">
                    <a16:creationId xmlns:a16="http://schemas.microsoft.com/office/drawing/2014/main" id="{AD799535-CDFA-4419-814A-FCD7D775FDCC}"/>
                  </a:ext>
                </a:extLst>
              </p:cNvPr>
              <p:cNvSpPr/>
              <p:nvPr/>
            </p:nvSpPr>
            <p:spPr>
              <a:xfrm flipH="1" flipV="1">
                <a:off x="6591595" y="3176488"/>
                <a:ext cx="216000" cy="216000"/>
              </a:xfrm>
              <a:custGeom>
                <a:avLst/>
                <a:gdLst>
                  <a:gd name="connsiteX0" fmla="*/ 0 w 192024"/>
                  <a:gd name="connsiteY0" fmla="*/ 0 h 210312"/>
                  <a:gd name="connsiteX1" fmla="*/ 192024 w 192024"/>
                  <a:gd name="connsiteY1" fmla="*/ 0 h 210312"/>
                  <a:gd name="connsiteX2" fmla="*/ 192024 w 192024"/>
                  <a:gd name="connsiteY2" fmla="*/ 210312 h 210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2024" h="210312">
                    <a:moveTo>
                      <a:pt x="0" y="0"/>
                    </a:moveTo>
                    <a:lnTo>
                      <a:pt x="192024" y="0"/>
                    </a:lnTo>
                    <a:lnTo>
                      <a:pt x="192024" y="210312"/>
                    </a:lnTo>
                  </a:path>
                </a:pathLst>
              </a:custGeom>
              <a:no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" name="Полилиния: фигура 31">
                <a:extLst>
                  <a:ext uri="{FF2B5EF4-FFF2-40B4-BE49-F238E27FC236}">
                    <a16:creationId xmlns:a16="http://schemas.microsoft.com/office/drawing/2014/main" id="{F1A60524-C096-438E-8738-99402AC2242A}"/>
                  </a:ext>
                </a:extLst>
              </p:cNvPr>
              <p:cNvSpPr/>
              <p:nvPr/>
            </p:nvSpPr>
            <p:spPr>
              <a:xfrm flipV="1">
                <a:off x="11481867" y="3176488"/>
                <a:ext cx="216000" cy="216000"/>
              </a:xfrm>
              <a:custGeom>
                <a:avLst/>
                <a:gdLst>
                  <a:gd name="connsiteX0" fmla="*/ 0 w 192024"/>
                  <a:gd name="connsiteY0" fmla="*/ 0 h 210312"/>
                  <a:gd name="connsiteX1" fmla="*/ 192024 w 192024"/>
                  <a:gd name="connsiteY1" fmla="*/ 0 h 210312"/>
                  <a:gd name="connsiteX2" fmla="*/ 192024 w 192024"/>
                  <a:gd name="connsiteY2" fmla="*/ 210312 h 210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2024" h="210312">
                    <a:moveTo>
                      <a:pt x="0" y="0"/>
                    </a:moveTo>
                    <a:lnTo>
                      <a:pt x="192024" y="0"/>
                    </a:lnTo>
                    <a:lnTo>
                      <a:pt x="192024" y="210312"/>
                    </a:lnTo>
                  </a:path>
                </a:pathLst>
              </a:custGeom>
              <a:no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" name="Полилиния: фигура 32">
                <a:extLst>
                  <a:ext uri="{FF2B5EF4-FFF2-40B4-BE49-F238E27FC236}">
                    <a16:creationId xmlns:a16="http://schemas.microsoft.com/office/drawing/2014/main" id="{10A15424-23FA-48CB-BE0D-0A9928FBA1D3}"/>
                  </a:ext>
                </a:extLst>
              </p:cNvPr>
              <p:cNvSpPr/>
              <p:nvPr/>
            </p:nvSpPr>
            <p:spPr>
              <a:xfrm flipH="1">
                <a:off x="6591595" y="1355678"/>
                <a:ext cx="216000" cy="216000"/>
              </a:xfrm>
              <a:custGeom>
                <a:avLst/>
                <a:gdLst>
                  <a:gd name="connsiteX0" fmla="*/ 0 w 192024"/>
                  <a:gd name="connsiteY0" fmla="*/ 0 h 210312"/>
                  <a:gd name="connsiteX1" fmla="*/ 192024 w 192024"/>
                  <a:gd name="connsiteY1" fmla="*/ 0 h 210312"/>
                  <a:gd name="connsiteX2" fmla="*/ 192024 w 192024"/>
                  <a:gd name="connsiteY2" fmla="*/ 210312 h 210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2024" h="210312">
                    <a:moveTo>
                      <a:pt x="0" y="0"/>
                    </a:moveTo>
                    <a:lnTo>
                      <a:pt x="192024" y="0"/>
                    </a:lnTo>
                    <a:lnTo>
                      <a:pt x="192024" y="210312"/>
                    </a:lnTo>
                  </a:path>
                </a:pathLst>
              </a:custGeom>
              <a:no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FA2906AB-0ACD-4581-B21B-F23070EDD2C6}"/>
              </a:ext>
            </a:extLst>
          </p:cNvPr>
          <p:cNvSpPr/>
          <p:nvPr/>
        </p:nvSpPr>
        <p:spPr>
          <a:xfrm>
            <a:off x="886042" y="1936987"/>
            <a:ext cx="205684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err="1">
                <a:latin typeface="+mj-lt"/>
              </a:rPr>
              <a:t>After Action Report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917C2732-E0E7-452A-A123-CDCA8901B259}"/>
              </a:ext>
            </a:extLst>
          </p:cNvPr>
          <p:cNvSpPr/>
          <p:nvPr/>
        </p:nvSpPr>
        <p:spPr>
          <a:xfrm>
            <a:off x="2745407" y="4479675"/>
            <a:ext cx="84189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800" dirty="0">
                <a:latin typeface="Arial Narrow" panose="020B0606020202030204" pitchFamily="34" charset="0"/>
              </a:rPr>
              <a:t>DETECTION</a:t>
            </a: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80133F99-20B5-4267-AF5A-E3E055BED3DE}"/>
              </a:ext>
            </a:extLst>
          </p:cNvPr>
          <p:cNvSpPr/>
          <p:nvPr/>
        </p:nvSpPr>
        <p:spPr>
          <a:xfrm>
            <a:off x="2709210" y="4710335"/>
            <a:ext cx="91563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800" dirty="0">
                <a:latin typeface="Arial Narrow" panose="020B0606020202030204" pitchFamily="34" charset="0"/>
              </a:rPr>
              <a:t>TACTICAL AMBER</a:t>
            </a: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882BB72D-B7BF-4339-BDF6-E98367634836}"/>
              </a:ext>
            </a:extLst>
          </p:cNvPr>
          <p:cNvSpPr/>
          <p:nvPr/>
        </p:nvSpPr>
        <p:spPr>
          <a:xfrm>
            <a:off x="2708541" y="4881813"/>
            <a:ext cx="91563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dirty="0">
                <a:latin typeface="Arial Narrow" panose="020B0606020202030204" pitchFamily="34" charset="0"/>
              </a:rPr>
              <a:t>SOFT KILL/EW</a:t>
            </a:r>
          </a:p>
          <a:p>
            <a:pPr algn="ctr"/>
            <a:endParaRPr lang="ru-RU" sz="800" dirty="0">
              <a:latin typeface="Arial Narrow" panose="020B0606020202030204" pitchFamily="34" charset="0"/>
            </a:endParaRP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C5FD49E7-CA2A-4E54-8165-78A88A3E3C77}"/>
              </a:ext>
            </a:extLst>
          </p:cNvPr>
          <p:cNvSpPr/>
          <p:nvPr/>
        </p:nvSpPr>
        <p:spPr>
          <a:xfrm>
            <a:off x="2648146" y="5085430"/>
            <a:ext cx="115448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dirty="0">
                <a:latin typeface="Arial Narrow" panose="020B0606020202030204" pitchFamily="34" charset="0"/>
              </a:rPr>
              <a:t>HARD KILL/INTERCEPT</a:t>
            </a:r>
            <a:endParaRPr lang="ru-RU" sz="800" dirty="0"/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F82FD64F-E911-480C-8651-AC33DCCA4BCA}"/>
              </a:ext>
            </a:extLst>
          </p:cNvPr>
          <p:cNvSpPr/>
          <p:nvPr/>
        </p:nvSpPr>
        <p:spPr>
          <a:xfrm>
            <a:off x="2679685" y="5427456"/>
            <a:ext cx="97334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dirty="0">
                <a:latin typeface="Arial Narrow" panose="020B0606020202030204" pitchFamily="34" charset="0"/>
              </a:rPr>
              <a:t>PRECISION GREEN</a:t>
            </a:r>
          </a:p>
        </p:txBody>
      </p:sp>
    </p:spTree>
    <p:extLst>
      <p:ext uri="{BB962C8B-B14F-4D97-AF65-F5344CB8AC3E}">
        <p14:creationId xmlns:p14="http://schemas.microsoft.com/office/powerpoint/2010/main" val="4298686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8288E71A-9EF2-4B20-B2A4-15A29BE138DC}"/>
              </a:ext>
            </a:extLst>
          </p:cNvPr>
          <p:cNvGrpSpPr/>
          <p:nvPr/>
        </p:nvGrpSpPr>
        <p:grpSpPr>
          <a:xfrm>
            <a:off x="483066" y="1769079"/>
            <a:ext cx="5106272" cy="4277864"/>
            <a:chOff x="6591595" y="1349372"/>
            <a:chExt cx="5106272" cy="4277864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71478CCB-2DC0-4B03-A545-76419949D18D}"/>
                </a:ext>
              </a:extLst>
            </p:cNvPr>
            <p:cNvSpPr/>
            <p:nvPr/>
          </p:nvSpPr>
          <p:spPr>
            <a:xfrm>
              <a:off x="6703512" y="1465204"/>
              <a:ext cx="4882438" cy="403576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A1B5DA04-9739-4516-B73F-6CAAE0DFEBFB}"/>
                </a:ext>
              </a:extLst>
            </p:cNvPr>
            <p:cNvGrpSpPr/>
            <p:nvPr/>
          </p:nvGrpSpPr>
          <p:grpSpPr>
            <a:xfrm>
              <a:off x="6591595" y="1349372"/>
              <a:ext cx="5106272" cy="4277864"/>
              <a:chOff x="6591595" y="1349372"/>
              <a:chExt cx="5106272" cy="4277864"/>
            </a:xfrm>
          </p:grpSpPr>
          <p:sp>
            <p:nvSpPr>
              <p:cNvPr id="8" name="Полилиния: фигура 7">
                <a:extLst>
                  <a:ext uri="{FF2B5EF4-FFF2-40B4-BE49-F238E27FC236}">
                    <a16:creationId xmlns:a16="http://schemas.microsoft.com/office/drawing/2014/main" id="{B307966A-22AE-49B4-AB98-9FF3DF8D2C7D}"/>
                  </a:ext>
                </a:extLst>
              </p:cNvPr>
              <p:cNvSpPr/>
              <p:nvPr/>
            </p:nvSpPr>
            <p:spPr>
              <a:xfrm>
                <a:off x="11471175" y="1349372"/>
                <a:ext cx="216000" cy="216000"/>
              </a:xfrm>
              <a:custGeom>
                <a:avLst/>
                <a:gdLst>
                  <a:gd name="connsiteX0" fmla="*/ 0 w 192024"/>
                  <a:gd name="connsiteY0" fmla="*/ 0 h 210312"/>
                  <a:gd name="connsiteX1" fmla="*/ 192024 w 192024"/>
                  <a:gd name="connsiteY1" fmla="*/ 0 h 210312"/>
                  <a:gd name="connsiteX2" fmla="*/ 192024 w 192024"/>
                  <a:gd name="connsiteY2" fmla="*/ 210312 h 210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2024" h="210312">
                    <a:moveTo>
                      <a:pt x="0" y="0"/>
                    </a:moveTo>
                    <a:lnTo>
                      <a:pt x="192024" y="0"/>
                    </a:lnTo>
                    <a:lnTo>
                      <a:pt x="192024" y="210312"/>
                    </a:lnTo>
                  </a:path>
                </a:pathLst>
              </a:custGeom>
              <a:no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" name="Полилиния: фигура 8">
                <a:extLst>
                  <a:ext uri="{FF2B5EF4-FFF2-40B4-BE49-F238E27FC236}">
                    <a16:creationId xmlns:a16="http://schemas.microsoft.com/office/drawing/2014/main" id="{1FB6BEC2-8C2C-4887-8D8A-BA63BD498E8B}"/>
                  </a:ext>
                </a:extLst>
              </p:cNvPr>
              <p:cNvSpPr/>
              <p:nvPr/>
            </p:nvSpPr>
            <p:spPr>
              <a:xfrm flipH="1" flipV="1">
                <a:off x="6591595" y="5411236"/>
                <a:ext cx="216000" cy="216000"/>
              </a:xfrm>
              <a:custGeom>
                <a:avLst/>
                <a:gdLst>
                  <a:gd name="connsiteX0" fmla="*/ 0 w 192024"/>
                  <a:gd name="connsiteY0" fmla="*/ 0 h 210312"/>
                  <a:gd name="connsiteX1" fmla="*/ 192024 w 192024"/>
                  <a:gd name="connsiteY1" fmla="*/ 0 h 210312"/>
                  <a:gd name="connsiteX2" fmla="*/ 192024 w 192024"/>
                  <a:gd name="connsiteY2" fmla="*/ 210312 h 210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2024" h="210312">
                    <a:moveTo>
                      <a:pt x="0" y="0"/>
                    </a:moveTo>
                    <a:lnTo>
                      <a:pt x="192024" y="0"/>
                    </a:lnTo>
                    <a:lnTo>
                      <a:pt x="192024" y="210312"/>
                    </a:lnTo>
                  </a:path>
                </a:pathLst>
              </a:custGeom>
              <a:no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" name="Полилиния: фигура 9">
                <a:extLst>
                  <a:ext uri="{FF2B5EF4-FFF2-40B4-BE49-F238E27FC236}">
                    <a16:creationId xmlns:a16="http://schemas.microsoft.com/office/drawing/2014/main" id="{AEE6E36B-6B05-4D2E-A706-863D2B8B282D}"/>
                  </a:ext>
                </a:extLst>
              </p:cNvPr>
              <p:cNvSpPr/>
              <p:nvPr/>
            </p:nvSpPr>
            <p:spPr>
              <a:xfrm flipV="1">
                <a:off x="11481867" y="5411236"/>
                <a:ext cx="216000" cy="216000"/>
              </a:xfrm>
              <a:custGeom>
                <a:avLst/>
                <a:gdLst>
                  <a:gd name="connsiteX0" fmla="*/ 0 w 192024"/>
                  <a:gd name="connsiteY0" fmla="*/ 0 h 210312"/>
                  <a:gd name="connsiteX1" fmla="*/ 192024 w 192024"/>
                  <a:gd name="connsiteY1" fmla="*/ 0 h 210312"/>
                  <a:gd name="connsiteX2" fmla="*/ 192024 w 192024"/>
                  <a:gd name="connsiteY2" fmla="*/ 210312 h 210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2024" h="210312">
                    <a:moveTo>
                      <a:pt x="0" y="0"/>
                    </a:moveTo>
                    <a:lnTo>
                      <a:pt x="192024" y="0"/>
                    </a:lnTo>
                    <a:lnTo>
                      <a:pt x="192024" y="210312"/>
                    </a:lnTo>
                  </a:path>
                </a:pathLst>
              </a:custGeom>
              <a:no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" name="Полилиния: фигура 10">
                <a:extLst>
                  <a:ext uri="{FF2B5EF4-FFF2-40B4-BE49-F238E27FC236}">
                    <a16:creationId xmlns:a16="http://schemas.microsoft.com/office/drawing/2014/main" id="{AA1A751B-107A-4A8E-9A70-B8CFAC6722E4}"/>
                  </a:ext>
                </a:extLst>
              </p:cNvPr>
              <p:cNvSpPr/>
              <p:nvPr/>
            </p:nvSpPr>
            <p:spPr>
              <a:xfrm flipH="1">
                <a:off x="6591595" y="1355678"/>
                <a:ext cx="216000" cy="216000"/>
              </a:xfrm>
              <a:custGeom>
                <a:avLst/>
                <a:gdLst>
                  <a:gd name="connsiteX0" fmla="*/ 0 w 192024"/>
                  <a:gd name="connsiteY0" fmla="*/ 0 h 210312"/>
                  <a:gd name="connsiteX1" fmla="*/ 192024 w 192024"/>
                  <a:gd name="connsiteY1" fmla="*/ 0 h 210312"/>
                  <a:gd name="connsiteX2" fmla="*/ 192024 w 192024"/>
                  <a:gd name="connsiteY2" fmla="*/ 210312 h 210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2024" h="210312">
                    <a:moveTo>
                      <a:pt x="0" y="0"/>
                    </a:moveTo>
                    <a:lnTo>
                      <a:pt x="192024" y="0"/>
                    </a:lnTo>
                    <a:lnTo>
                      <a:pt x="192024" y="210312"/>
                    </a:lnTo>
                  </a:path>
                </a:pathLst>
              </a:custGeom>
              <a:no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6A9EA2-91ED-4339-923E-C4EDD0664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Anatomy of the complex: Mobile platform Sky Shield (Tian Dun)</a:t>
            </a:r>
            <a:br>
              <a:rPr lang="ru-RU" dirty="0"/>
            </a:br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8D803F8-CCD4-460D-BDC0-01A41A002898}"/>
              </a:ext>
            </a:extLst>
          </p:cNvPr>
          <p:cNvSpPr/>
          <p:nvPr/>
        </p:nvSpPr>
        <p:spPr>
          <a:xfrm>
            <a:off x="371474" y="1283341"/>
            <a:ext cx="1095447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Modular architecture combining kinetic and non-kinetic means of defeat on a single chassis</a:t>
            </a:r>
          </a:p>
        </p:txBody>
      </p:sp>
      <p:pic>
        <p:nvPicPr>
          <p:cNvPr id="2050" name="Picture 2" descr="https://r2.syntx.ai/user_8229996181380708785/generated/82be82f5e7c836bf71456e88dcb9fc51_40ca15ee-640e-4ba5-8e4e-c28ea1cebb2b.png">
            <a:extLst>
              <a:ext uri="{FF2B5EF4-FFF2-40B4-BE49-F238E27FC236}">
                <a16:creationId xmlns:a16="http://schemas.microsoft.com/office/drawing/2014/main" id="{5E474EC0-7306-425F-906C-510A573D0E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8" r="15664"/>
          <a:stretch/>
        </p:blipFill>
        <p:spPr bwMode="auto">
          <a:xfrm>
            <a:off x="699066" y="2003744"/>
            <a:ext cx="4663579" cy="382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22D9AB1-A3DE-4543-B147-9410107357E5}"/>
              </a:ext>
            </a:extLst>
          </p:cNvPr>
          <p:cNvSpPr/>
          <p:nvPr/>
        </p:nvSpPr>
        <p:spPr>
          <a:xfrm>
            <a:off x="6406909" y="5017634"/>
            <a:ext cx="478982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+mj-lt"/>
              </a:rPr>
              <a:t>Directed energy system (Hard-Kill) Installation of high-energy laser Silent Hunter and power generation systems.</a:t>
            </a:r>
            <a:br>
              <a:rPr lang="ru-RU" sz="1400" dirty="0"/>
            </a:br>
            <a:endParaRPr lang="ru-RU" sz="1400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2E1A1461-FB0E-48B1-ABA1-E832CAFF98BC}"/>
              </a:ext>
            </a:extLst>
          </p:cNvPr>
          <p:cNvSpPr/>
          <p:nvPr/>
        </p:nvSpPr>
        <p:spPr>
          <a:xfrm>
            <a:off x="6249670" y="1892105"/>
            <a:ext cx="5351263" cy="1045783"/>
          </a:xfrm>
          <a:prstGeom prst="rect">
            <a:avLst/>
          </a:prstGeom>
          <a:noFill/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158959F9-B68B-44E5-A041-6FC931632200}"/>
              </a:ext>
            </a:extLst>
          </p:cNvPr>
          <p:cNvGrpSpPr/>
          <p:nvPr/>
        </p:nvGrpSpPr>
        <p:grpSpPr>
          <a:xfrm>
            <a:off x="6137754" y="1769079"/>
            <a:ext cx="5571180" cy="1285529"/>
            <a:chOff x="6591595" y="1349372"/>
            <a:chExt cx="5571180" cy="1285529"/>
          </a:xfrm>
        </p:grpSpPr>
        <p:sp>
          <p:nvSpPr>
            <p:cNvPr id="16" name="Полилиния: фигура 15">
              <a:extLst>
                <a:ext uri="{FF2B5EF4-FFF2-40B4-BE49-F238E27FC236}">
                  <a16:creationId xmlns:a16="http://schemas.microsoft.com/office/drawing/2014/main" id="{47247AAA-85CD-4D40-87BC-DC7131BC625C}"/>
                </a:ext>
              </a:extLst>
            </p:cNvPr>
            <p:cNvSpPr/>
            <p:nvPr/>
          </p:nvSpPr>
          <p:spPr>
            <a:xfrm>
              <a:off x="11936083" y="1349372"/>
              <a:ext cx="216000" cy="216000"/>
            </a:xfrm>
            <a:custGeom>
              <a:avLst/>
              <a:gdLst>
                <a:gd name="connsiteX0" fmla="*/ 0 w 192024"/>
                <a:gd name="connsiteY0" fmla="*/ 0 h 210312"/>
                <a:gd name="connsiteX1" fmla="*/ 192024 w 192024"/>
                <a:gd name="connsiteY1" fmla="*/ 0 h 210312"/>
                <a:gd name="connsiteX2" fmla="*/ 192024 w 192024"/>
                <a:gd name="connsiteY2" fmla="*/ 210312 h 210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2024" h="210312">
                  <a:moveTo>
                    <a:pt x="0" y="0"/>
                  </a:moveTo>
                  <a:lnTo>
                    <a:pt x="192024" y="0"/>
                  </a:lnTo>
                  <a:lnTo>
                    <a:pt x="192024" y="210312"/>
                  </a:lnTo>
                </a:path>
              </a:pathLst>
            </a:cu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Полилиния: фигура 16">
              <a:extLst>
                <a:ext uri="{FF2B5EF4-FFF2-40B4-BE49-F238E27FC236}">
                  <a16:creationId xmlns:a16="http://schemas.microsoft.com/office/drawing/2014/main" id="{E0F7B871-9628-418C-90BC-D646A071C6AE}"/>
                </a:ext>
              </a:extLst>
            </p:cNvPr>
            <p:cNvSpPr/>
            <p:nvPr/>
          </p:nvSpPr>
          <p:spPr>
            <a:xfrm flipH="1" flipV="1">
              <a:off x="6591595" y="2418901"/>
              <a:ext cx="216000" cy="216000"/>
            </a:xfrm>
            <a:custGeom>
              <a:avLst/>
              <a:gdLst>
                <a:gd name="connsiteX0" fmla="*/ 0 w 192024"/>
                <a:gd name="connsiteY0" fmla="*/ 0 h 210312"/>
                <a:gd name="connsiteX1" fmla="*/ 192024 w 192024"/>
                <a:gd name="connsiteY1" fmla="*/ 0 h 210312"/>
                <a:gd name="connsiteX2" fmla="*/ 192024 w 192024"/>
                <a:gd name="connsiteY2" fmla="*/ 210312 h 210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2024" h="210312">
                  <a:moveTo>
                    <a:pt x="0" y="0"/>
                  </a:moveTo>
                  <a:lnTo>
                    <a:pt x="192024" y="0"/>
                  </a:lnTo>
                  <a:lnTo>
                    <a:pt x="192024" y="210312"/>
                  </a:lnTo>
                </a:path>
              </a:pathLst>
            </a:cu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Полилиния: фигура 17">
              <a:extLst>
                <a:ext uri="{FF2B5EF4-FFF2-40B4-BE49-F238E27FC236}">
                  <a16:creationId xmlns:a16="http://schemas.microsoft.com/office/drawing/2014/main" id="{28F1CFD8-57E3-47D4-8348-6490F696C2F8}"/>
                </a:ext>
              </a:extLst>
            </p:cNvPr>
            <p:cNvSpPr/>
            <p:nvPr/>
          </p:nvSpPr>
          <p:spPr>
            <a:xfrm flipV="1">
              <a:off x="11946775" y="2418901"/>
              <a:ext cx="216000" cy="216000"/>
            </a:xfrm>
            <a:custGeom>
              <a:avLst/>
              <a:gdLst>
                <a:gd name="connsiteX0" fmla="*/ 0 w 192024"/>
                <a:gd name="connsiteY0" fmla="*/ 0 h 210312"/>
                <a:gd name="connsiteX1" fmla="*/ 192024 w 192024"/>
                <a:gd name="connsiteY1" fmla="*/ 0 h 210312"/>
                <a:gd name="connsiteX2" fmla="*/ 192024 w 192024"/>
                <a:gd name="connsiteY2" fmla="*/ 210312 h 210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2024" h="210312">
                  <a:moveTo>
                    <a:pt x="0" y="0"/>
                  </a:moveTo>
                  <a:lnTo>
                    <a:pt x="192024" y="0"/>
                  </a:lnTo>
                  <a:lnTo>
                    <a:pt x="192024" y="210312"/>
                  </a:lnTo>
                </a:path>
              </a:pathLst>
            </a:cu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Полилиния: фигура 18">
              <a:extLst>
                <a:ext uri="{FF2B5EF4-FFF2-40B4-BE49-F238E27FC236}">
                  <a16:creationId xmlns:a16="http://schemas.microsoft.com/office/drawing/2014/main" id="{C1D1D258-E646-4AFB-8F54-EC7B2F500D54}"/>
                </a:ext>
              </a:extLst>
            </p:cNvPr>
            <p:cNvSpPr/>
            <p:nvPr/>
          </p:nvSpPr>
          <p:spPr>
            <a:xfrm flipH="1">
              <a:off x="6591595" y="1355678"/>
              <a:ext cx="216000" cy="216000"/>
            </a:xfrm>
            <a:custGeom>
              <a:avLst/>
              <a:gdLst>
                <a:gd name="connsiteX0" fmla="*/ 0 w 192024"/>
                <a:gd name="connsiteY0" fmla="*/ 0 h 210312"/>
                <a:gd name="connsiteX1" fmla="*/ 192024 w 192024"/>
                <a:gd name="connsiteY1" fmla="*/ 0 h 210312"/>
                <a:gd name="connsiteX2" fmla="*/ 192024 w 192024"/>
                <a:gd name="connsiteY2" fmla="*/ 210312 h 210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2024" h="210312">
                  <a:moveTo>
                    <a:pt x="0" y="0"/>
                  </a:moveTo>
                  <a:lnTo>
                    <a:pt x="192024" y="0"/>
                  </a:lnTo>
                  <a:lnTo>
                    <a:pt x="192024" y="210312"/>
                  </a:lnTo>
                </a:path>
              </a:pathLst>
            </a:cu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97568F31-BFFC-4435-81B4-5E8901217F42}"/>
              </a:ext>
            </a:extLst>
          </p:cNvPr>
          <p:cNvSpPr/>
          <p:nvPr/>
        </p:nvSpPr>
        <p:spPr>
          <a:xfrm>
            <a:off x="6249670" y="3385784"/>
            <a:ext cx="5351263" cy="1045783"/>
          </a:xfrm>
          <a:prstGeom prst="rect">
            <a:avLst/>
          </a:prstGeom>
          <a:noFill/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A2D07D34-B116-433B-BD76-A842466C3285}"/>
              </a:ext>
            </a:extLst>
          </p:cNvPr>
          <p:cNvGrpSpPr/>
          <p:nvPr/>
        </p:nvGrpSpPr>
        <p:grpSpPr>
          <a:xfrm>
            <a:off x="6137754" y="3262758"/>
            <a:ext cx="5571180" cy="1285529"/>
            <a:chOff x="6591595" y="1349372"/>
            <a:chExt cx="5571180" cy="1285529"/>
          </a:xfrm>
        </p:grpSpPr>
        <p:sp>
          <p:nvSpPr>
            <p:cNvPr id="23" name="Полилиния: фигура 22">
              <a:extLst>
                <a:ext uri="{FF2B5EF4-FFF2-40B4-BE49-F238E27FC236}">
                  <a16:creationId xmlns:a16="http://schemas.microsoft.com/office/drawing/2014/main" id="{1D6AFBB3-3503-4F23-A8C7-6E7E7B5259AD}"/>
                </a:ext>
              </a:extLst>
            </p:cNvPr>
            <p:cNvSpPr/>
            <p:nvPr/>
          </p:nvSpPr>
          <p:spPr>
            <a:xfrm>
              <a:off x="11936083" y="1349372"/>
              <a:ext cx="216000" cy="216000"/>
            </a:xfrm>
            <a:custGeom>
              <a:avLst/>
              <a:gdLst>
                <a:gd name="connsiteX0" fmla="*/ 0 w 192024"/>
                <a:gd name="connsiteY0" fmla="*/ 0 h 210312"/>
                <a:gd name="connsiteX1" fmla="*/ 192024 w 192024"/>
                <a:gd name="connsiteY1" fmla="*/ 0 h 210312"/>
                <a:gd name="connsiteX2" fmla="*/ 192024 w 192024"/>
                <a:gd name="connsiteY2" fmla="*/ 210312 h 210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2024" h="210312">
                  <a:moveTo>
                    <a:pt x="0" y="0"/>
                  </a:moveTo>
                  <a:lnTo>
                    <a:pt x="192024" y="0"/>
                  </a:lnTo>
                  <a:lnTo>
                    <a:pt x="192024" y="210312"/>
                  </a:lnTo>
                </a:path>
              </a:pathLst>
            </a:cu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олилиния: фигура 23">
              <a:extLst>
                <a:ext uri="{FF2B5EF4-FFF2-40B4-BE49-F238E27FC236}">
                  <a16:creationId xmlns:a16="http://schemas.microsoft.com/office/drawing/2014/main" id="{58E975DF-0283-4D1F-A5EB-B5852C2B64DE}"/>
                </a:ext>
              </a:extLst>
            </p:cNvPr>
            <p:cNvSpPr/>
            <p:nvPr/>
          </p:nvSpPr>
          <p:spPr>
            <a:xfrm flipH="1" flipV="1">
              <a:off x="6591595" y="2418901"/>
              <a:ext cx="216000" cy="216000"/>
            </a:xfrm>
            <a:custGeom>
              <a:avLst/>
              <a:gdLst>
                <a:gd name="connsiteX0" fmla="*/ 0 w 192024"/>
                <a:gd name="connsiteY0" fmla="*/ 0 h 210312"/>
                <a:gd name="connsiteX1" fmla="*/ 192024 w 192024"/>
                <a:gd name="connsiteY1" fmla="*/ 0 h 210312"/>
                <a:gd name="connsiteX2" fmla="*/ 192024 w 192024"/>
                <a:gd name="connsiteY2" fmla="*/ 210312 h 210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2024" h="210312">
                  <a:moveTo>
                    <a:pt x="0" y="0"/>
                  </a:moveTo>
                  <a:lnTo>
                    <a:pt x="192024" y="0"/>
                  </a:lnTo>
                  <a:lnTo>
                    <a:pt x="192024" y="210312"/>
                  </a:lnTo>
                </a:path>
              </a:pathLst>
            </a:cu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олилиния: фигура 24">
              <a:extLst>
                <a:ext uri="{FF2B5EF4-FFF2-40B4-BE49-F238E27FC236}">
                  <a16:creationId xmlns:a16="http://schemas.microsoft.com/office/drawing/2014/main" id="{FD1DCBA7-81AD-4214-AC82-7F654A1ED103}"/>
                </a:ext>
              </a:extLst>
            </p:cNvPr>
            <p:cNvSpPr/>
            <p:nvPr/>
          </p:nvSpPr>
          <p:spPr>
            <a:xfrm flipV="1">
              <a:off x="11946775" y="2418901"/>
              <a:ext cx="216000" cy="216000"/>
            </a:xfrm>
            <a:custGeom>
              <a:avLst/>
              <a:gdLst>
                <a:gd name="connsiteX0" fmla="*/ 0 w 192024"/>
                <a:gd name="connsiteY0" fmla="*/ 0 h 210312"/>
                <a:gd name="connsiteX1" fmla="*/ 192024 w 192024"/>
                <a:gd name="connsiteY1" fmla="*/ 0 h 210312"/>
                <a:gd name="connsiteX2" fmla="*/ 192024 w 192024"/>
                <a:gd name="connsiteY2" fmla="*/ 210312 h 210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2024" h="210312">
                  <a:moveTo>
                    <a:pt x="0" y="0"/>
                  </a:moveTo>
                  <a:lnTo>
                    <a:pt x="192024" y="0"/>
                  </a:lnTo>
                  <a:lnTo>
                    <a:pt x="192024" y="210312"/>
                  </a:lnTo>
                </a:path>
              </a:pathLst>
            </a:cu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олилиния: фигура 25">
              <a:extLst>
                <a:ext uri="{FF2B5EF4-FFF2-40B4-BE49-F238E27FC236}">
                  <a16:creationId xmlns:a16="http://schemas.microsoft.com/office/drawing/2014/main" id="{3F3DB145-ED4A-4B88-902D-60670D214611}"/>
                </a:ext>
              </a:extLst>
            </p:cNvPr>
            <p:cNvSpPr/>
            <p:nvPr/>
          </p:nvSpPr>
          <p:spPr>
            <a:xfrm flipH="1">
              <a:off x="6591595" y="1355678"/>
              <a:ext cx="216000" cy="216000"/>
            </a:xfrm>
            <a:custGeom>
              <a:avLst/>
              <a:gdLst>
                <a:gd name="connsiteX0" fmla="*/ 0 w 192024"/>
                <a:gd name="connsiteY0" fmla="*/ 0 h 210312"/>
                <a:gd name="connsiteX1" fmla="*/ 192024 w 192024"/>
                <a:gd name="connsiteY1" fmla="*/ 0 h 210312"/>
                <a:gd name="connsiteX2" fmla="*/ 192024 w 192024"/>
                <a:gd name="connsiteY2" fmla="*/ 210312 h 210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2024" h="210312">
                  <a:moveTo>
                    <a:pt x="0" y="0"/>
                  </a:moveTo>
                  <a:lnTo>
                    <a:pt x="192024" y="0"/>
                  </a:lnTo>
                  <a:lnTo>
                    <a:pt x="192024" y="210312"/>
                  </a:lnTo>
                </a:path>
              </a:pathLst>
            </a:cu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05963A56-94B7-4931-BA47-9F4390144600}"/>
              </a:ext>
            </a:extLst>
          </p:cNvPr>
          <p:cNvSpPr/>
          <p:nvPr/>
        </p:nvSpPr>
        <p:spPr>
          <a:xfrm>
            <a:off x="6249670" y="4879464"/>
            <a:ext cx="5351263" cy="1045783"/>
          </a:xfrm>
          <a:prstGeom prst="rect">
            <a:avLst/>
          </a:prstGeom>
          <a:noFill/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394B3684-53A9-47B3-8846-527298705BAB}"/>
              </a:ext>
            </a:extLst>
          </p:cNvPr>
          <p:cNvGrpSpPr/>
          <p:nvPr/>
        </p:nvGrpSpPr>
        <p:grpSpPr>
          <a:xfrm>
            <a:off x="6137754" y="4756438"/>
            <a:ext cx="5571180" cy="1285529"/>
            <a:chOff x="6591595" y="1349372"/>
            <a:chExt cx="5571180" cy="1285529"/>
          </a:xfrm>
        </p:grpSpPr>
        <p:sp>
          <p:nvSpPr>
            <p:cNvPr id="30" name="Полилиния: фигура 29">
              <a:extLst>
                <a:ext uri="{FF2B5EF4-FFF2-40B4-BE49-F238E27FC236}">
                  <a16:creationId xmlns:a16="http://schemas.microsoft.com/office/drawing/2014/main" id="{F0524911-112F-4203-91B1-7F847851050D}"/>
                </a:ext>
              </a:extLst>
            </p:cNvPr>
            <p:cNvSpPr/>
            <p:nvPr/>
          </p:nvSpPr>
          <p:spPr>
            <a:xfrm>
              <a:off x="11936083" y="1349372"/>
              <a:ext cx="216000" cy="216000"/>
            </a:xfrm>
            <a:custGeom>
              <a:avLst/>
              <a:gdLst>
                <a:gd name="connsiteX0" fmla="*/ 0 w 192024"/>
                <a:gd name="connsiteY0" fmla="*/ 0 h 210312"/>
                <a:gd name="connsiteX1" fmla="*/ 192024 w 192024"/>
                <a:gd name="connsiteY1" fmla="*/ 0 h 210312"/>
                <a:gd name="connsiteX2" fmla="*/ 192024 w 192024"/>
                <a:gd name="connsiteY2" fmla="*/ 210312 h 210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2024" h="210312">
                  <a:moveTo>
                    <a:pt x="0" y="0"/>
                  </a:moveTo>
                  <a:lnTo>
                    <a:pt x="192024" y="0"/>
                  </a:lnTo>
                  <a:lnTo>
                    <a:pt x="192024" y="210312"/>
                  </a:lnTo>
                </a:path>
              </a:pathLst>
            </a:cu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Полилиния: фигура 30">
              <a:extLst>
                <a:ext uri="{FF2B5EF4-FFF2-40B4-BE49-F238E27FC236}">
                  <a16:creationId xmlns:a16="http://schemas.microsoft.com/office/drawing/2014/main" id="{0866DBAE-3CDE-4998-A175-981CF404E292}"/>
                </a:ext>
              </a:extLst>
            </p:cNvPr>
            <p:cNvSpPr/>
            <p:nvPr/>
          </p:nvSpPr>
          <p:spPr>
            <a:xfrm flipH="1" flipV="1">
              <a:off x="6591595" y="2418901"/>
              <a:ext cx="216000" cy="216000"/>
            </a:xfrm>
            <a:custGeom>
              <a:avLst/>
              <a:gdLst>
                <a:gd name="connsiteX0" fmla="*/ 0 w 192024"/>
                <a:gd name="connsiteY0" fmla="*/ 0 h 210312"/>
                <a:gd name="connsiteX1" fmla="*/ 192024 w 192024"/>
                <a:gd name="connsiteY1" fmla="*/ 0 h 210312"/>
                <a:gd name="connsiteX2" fmla="*/ 192024 w 192024"/>
                <a:gd name="connsiteY2" fmla="*/ 210312 h 210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2024" h="210312">
                  <a:moveTo>
                    <a:pt x="0" y="0"/>
                  </a:moveTo>
                  <a:lnTo>
                    <a:pt x="192024" y="0"/>
                  </a:lnTo>
                  <a:lnTo>
                    <a:pt x="192024" y="210312"/>
                  </a:lnTo>
                </a:path>
              </a:pathLst>
            </a:cu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Полилиния: фигура 31">
              <a:extLst>
                <a:ext uri="{FF2B5EF4-FFF2-40B4-BE49-F238E27FC236}">
                  <a16:creationId xmlns:a16="http://schemas.microsoft.com/office/drawing/2014/main" id="{D896190B-F7BA-4A50-90F7-6893F114AC6B}"/>
                </a:ext>
              </a:extLst>
            </p:cNvPr>
            <p:cNvSpPr/>
            <p:nvPr/>
          </p:nvSpPr>
          <p:spPr>
            <a:xfrm flipV="1">
              <a:off x="11946775" y="2418901"/>
              <a:ext cx="216000" cy="216000"/>
            </a:xfrm>
            <a:custGeom>
              <a:avLst/>
              <a:gdLst>
                <a:gd name="connsiteX0" fmla="*/ 0 w 192024"/>
                <a:gd name="connsiteY0" fmla="*/ 0 h 210312"/>
                <a:gd name="connsiteX1" fmla="*/ 192024 w 192024"/>
                <a:gd name="connsiteY1" fmla="*/ 0 h 210312"/>
                <a:gd name="connsiteX2" fmla="*/ 192024 w 192024"/>
                <a:gd name="connsiteY2" fmla="*/ 210312 h 210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2024" h="210312">
                  <a:moveTo>
                    <a:pt x="0" y="0"/>
                  </a:moveTo>
                  <a:lnTo>
                    <a:pt x="192024" y="0"/>
                  </a:lnTo>
                  <a:lnTo>
                    <a:pt x="192024" y="210312"/>
                  </a:lnTo>
                </a:path>
              </a:pathLst>
            </a:cu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Полилиния: фигура 32">
              <a:extLst>
                <a:ext uri="{FF2B5EF4-FFF2-40B4-BE49-F238E27FC236}">
                  <a16:creationId xmlns:a16="http://schemas.microsoft.com/office/drawing/2014/main" id="{59A67AED-498C-4F66-9F0B-A21AA636F3AF}"/>
                </a:ext>
              </a:extLst>
            </p:cNvPr>
            <p:cNvSpPr/>
            <p:nvPr/>
          </p:nvSpPr>
          <p:spPr>
            <a:xfrm flipH="1">
              <a:off x="6591595" y="1355678"/>
              <a:ext cx="216000" cy="216000"/>
            </a:xfrm>
            <a:custGeom>
              <a:avLst/>
              <a:gdLst>
                <a:gd name="connsiteX0" fmla="*/ 0 w 192024"/>
                <a:gd name="connsiteY0" fmla="*/ 0 h 210312"/>
                <a:gd name="connsiteX1" fmla="*/ 192024 w 192024"/>
                <a:gd name="connsiteY1" fmla="*/ 0 h 210312"/>
                <a:gd name="connsiteX2" fmla="*/ 192024 w 192024"/>
                <a:gd name="connsiteY2" fmla="*/ 210312 h 210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2024" h="210312">
                  <a:moveTo>
                    <a:pt x="0" y="0"/>
                  </a:moveTo>
                  <a:lnTo>
                    <a:pt x="192024" y="0"/>
                  </a:lnTo>
                  <a:lnTo>
                    <a:pt x="192024" y="210312"/>
                  </a:lnTo>
                </a:path>
              </a:pathLst>
            </a:cu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886B6AA1-9849-47C9-9A51-5DA596762CCD}"/>
              </a:ext>
            </a:extLst>
          </p:cNvPr>
          <p:cNvSpPr/>
          <p:nvPr/>
        </p:nvSpPr>
        <p:spPr>
          <a:xfrm>
            <a:off x="6406909" y="2032065"/>
            <a:ext cx="478982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dirty="0">
                <a:solidFill>
                  <a:srgbClr val="000000"/>
                </a:solidFill>
                <a:latin typeface="Segoe UI Semibold"/>
              </a:rPr>
              <a:t>Active detection module 3D TWA / AESA (AESA) radars and distributed optoelectronic/IR sensors for targeting.</a:t>
            </a:r>
            <a:br>
              <a:rPr lang="ru-RU" sz="1600" dirty="0">
                <a:solidFill>
                  <a:srgbClr val="000000"/>
                </a:solidFill>
                <a:latin typeface="Segoe UI Semibold"/>
              </a:rPr>
            </a:br>
            <a:endParaRPr lang="ru-RU" sz="1600" dirty="0">
              <a:solidFill>
                <a:srgbClr val="000000"/>
              </a:solidFill>
              <a:latin typeface="Segoe UI Semibold"/>
            </a:endParaRP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35C33749-B19C-4C46-B0D0-7CD5949AA4FB}"/>
              </a:ext>
            </a:extLst>
          </p:cNvPr>
          <p:cNvSpPr/>
          <p:nvPr/>
        </p:nvSpPr>
        <p:spPr>
          <a:xfrm>
            <a:off x="6412424" y="3523954"/>
            <a:ext cx="451603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dirty="0">
                <a:solidFill>
                  <a:srgbClr val="000000"/>
                </a:solidFill>
                <a:latin typeface="Segoe UI Semibold"/>
              </a:rPr>
              <a:t>EW module (Soft-Kill) Integration of JN1101 electronic countermeasure systems.</a:t>
            </a:r>
            <a:br>
              <a:rPr lang="ru-RU" sz="1400" dirty="0">
                <a:solidFill>
                  <a:srgbClr val="000000"/>
                </a:solidFill>
              </a:rPr>
            </a:br>
            <a:br>
              <a:rPr lang="ru-RU" sz="1400" dirty="0">
                <a:solidFill>
                  <a:srgbClr val="000000"/>
                </a:solidFill>
              </a:rPr>
            </a:br>
            <a:endParaRPr lang="ru-RU" sz="1400" dirty="0">
              <a:solidFill>
                <a:srgbClr val="000000"/>
              </a:solidFill>
            </a:endParaRPr>
          </a:p>
        </p:txBody>
      </p:sp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id="{96787CCD-315C-4C44-BB37-97A990FB2FB4}"/>
              </a:ext>
            </a:extLst>
          </p:cNvPr>
          <p:cNvCxnSpPr>
            <a:cxnSpLocks/>
          </p:cNvCxnSpPr>
          <p:nvPr/>
        </p:nvCxnSpPr>
        <p:spPr>
          <a:xfrm flipH="1">
            <a:off x="3510762" y="2542967"/>
            <a:ext cx="2738908" cy="0"/>
          </a:xfrm>
          <a:prstGeom prst="line">
            <a:avLst/>
          </a:prstGeom>
          <a:ln w="19050">
            <a:solidFill>
              <a:schemeClr val="accent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Полилиния: фигура 38">
            <a:extLst>
              <a:ext uri="{FF2B5EF4-FFF2-40B4-BE49-F238E27FC236}">
                <a16:creationId xmlns:a16="http://schemas.microsoft.com/office/drawing/2014/main" id="{BB315D40-0EC2-425B-8108-DC168C2D2552}"/>
              </a:ext>
            </a:extLst>
          </p:cNvPr>
          <p:cNvSpPr/>
          <p:nvPr/>
        </p:nvSpPr>
        <p:spPr>
          <a:xfrm>
            <a:off x="4104788" y="3867600"/>
            <a:ext cx="2144882" cy="374954"/>
          </a:xfrm>
          <a:custGeom>
            <a:avLst/>
            <a:gdLst>
              <a:gd name="connsiteX0" fmla="*/ 2075755 w 2075755"/>
              <a:gd name="connsiteY0" fmla="*/ 0 h 327048"/>
              <a:gd name="connsiteX1" fmla="*/ 327048 w 2075755"/>
              <a:gd name="connsiteY1" fmla="*/ 0 h 327048"/>
              <a:gd name="connsiteX2" fmla="*/ 0 w 2075755"/>
              <a:gd name="connsiteY2" fmla="*/ 327048 h 327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75755" h="327048">
                <a:moveTo>
                  <a:pt x="2075755" y="0"/>
                </a:moveTo>
                <a:lnTo>
                  <a:pt x="327048" y="0"/>
                </a:lnTo>
                <a:lnTo>
                  <a:pt x="0" y="327048"/>
                </a:lnTo>
              </a:path>
            </a:pathLst>
          </a:custGeom>
          <a:noFill/>
          <a:ln w="19050">
            <a:solidFill>
              <a:schemeClr val="accent1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олилиния: фигура 43">
            <a:extLst>
              <a:ext uri="{FF2B5EF4-FFF2-40B4-BE49-F238E27FC236}">
                <a16:creationId xmlns:a16="http://schemas.microsoft.com/office/drawing/2014/main" id="{F4A6592B-EFCD-4127-A488-B82956ECCBD4}"/>
              </a:ext>
            </a:extLst>
          </p:cNvPr>
          <p:cNvSpPr/>
          <p:nvPr/>
        </p:nvSpPr>
        <p:spPr>
          <a:xfrm flipV="1">
            <a:off x="4751437" y="4517600"/>
            <a:ext cx="1498233" cy="877909"/>
          </a:xfrm>
          <a:custGeom>
            <a:avLst/>
            <a:gdLst>
              <a:gd name="connsiteX0" fmla="*/ 2075755 w 2075755"/>
              <a:gd name="connsiteY0" fmla="*/ 0 h 327048"/>
              <a:gd name="connsiteX1" fmla="*/ 327048 w 2075755"/>
              <a:gd name="connsiteY1" fmla="*/ 0 h 327048"/>
              <a:gd name="connsiteX2" fmla="*/ 0 w 2075755"/>
              <a:gd name="connsiteY2" fmla="*/ 327048 h 327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75755" h="327048">
                <a:moveTo>
                  <a:pt x="2075755" y="0"/>
                </a:moveTo>
                <a:lnTo>
                  <a:pt x="327048" y="0"/>
                </a:lnTo>
                <a:lnTo>
                  <a:pt x="0" y="327048"/>
                </a:lnTo>
              </a:path>
            </a:pathLst>
          </a:custGeom>
          <a:noFill/>
          <a:ln w="19050">
            <a:solidFill>
              <a:schemeClr val="accent1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65258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FDC6C6-F53F-40F5-8453-91CC57996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Layered architecture: Combat management cycle (Kill Chain)</a:t>
            </a:r>
            <a:br>
              <a:rPr lang="ru-RU" dirty="0"/>
            </a:br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323668E-48A6-4962-834F-2451008A5740}"/>
              </a:ext>
            </a:extLst>
          </p:cNvPr>
          <p:cNvSpPr/>
          <p:nvPr/>
        </p:nvSpPr>
        <p:spPr>
          <a:xfrm>
            <a:off x="371474" y="1283341"/>
            <a:ext cx="1095447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Seamless transition from long-range detection to physical destruction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F257D4D1-7F78-4AFA-9E00-99D2EF69CE9D}"/>
              </a:ext>
            </a:extLst>
          </p:cNvPr>
          <p:cNvGrpSpPr/>
          <p:nvPr/>
        </p:nvGrpSpPr>
        <p:grpSpPr>
          <a:xfrm>
            <a:off x="543882" y="2111002"/>
            <a:ext cx="11104235" cy="2706935"/>
            <a:chOff x="466659" y="1835107"/>
            <a:chExt cx="10519804" cy="2497258"/>
          </a:xfrm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E8FF0D41-E461-4985-BAED-BD241E3F0091}"/>
                </a:ext>
              </a:extLst>
            </p:cNvPr>
            <p:cNvSpPr/>
            <p:nvPr/>
          </p:nvSpPr>
          <p:spPr>
            <a:xfrm>
              <a:off x="466659" y="1835107"/>
              <a:ext cx="3001756" cy="2497258"/>
            </a:xfrm>
            <a:prstGeom prst="rect">
              <a:avLst/>
            </a:prstGeom>
            <a:noFill/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Стрелка: вправо 4">
              <a:extLst>
                <a:ext uri="{FF2B5EF4-FFF2-40B4-BE49-F238E27FC236}">
                  <a16:creationId xmlns:a16="http://schemas.microsoft.com/office/drawing/2014/main" id="{8CC44B01-D514-4188-AD49-28F73EFAE356}"/>
                </a:ext>
              </a:extLst>
            </p:cNvPr>
            <p:cNvSpPr/>
            <p:nvPr/>
          </p:nvSpPr>
          <p:spPr>
            <a:xfrm>
              <a:off x="3607413" y="2914459"/>
              <a:ext cx="479272" cy="338554"/>
            </a:xfrm>
            <a:prstGeom prst="rightArrow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A48D7C78-F66F-455C-B5D2-AA7DFD5F4CDA}"/>
                </a:ext>
              </a:extLst>
            </p:cNvPr>
            <p:cNvSpPr/>
            <p:nvPr/>
          </p:nvSpPr>
          <p:spPr>
            <a:xfrm>
              <a:off x="4225683" y="1835107"/>
              <a:ext cx="3001756" cy="2497258"/>
            </a:xfrm>
            <a:prstGeom prst="rect">
              <a:avLst/>
            </a:prstGeom>
            <a:noFill/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587DA0CB-9B25-4716-BCD1-615C5A8DB38C}"/>
                </a:ext>
              </a:extLst>
            </p:cNvPr>
            <p:cNvSpPr/>
            <p:nvPr/>
          </p:nvSpPr>
          <p:spPr>
            <a:xfrm>
              <a:off x="7984707" y="1835107"/>
              <a:ext cx="3001756" cy="2497258"/>
            </a:xfrm>
            <a:prstGeom prst="rect">
              <a:avLst/>
            </a:prstGeom>
            <a:noFill/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Стрелка: вправо 7">
              <a:extLst>
                <a:ext uri="{FF2B5EF4-FFF2-40B4-BE49-F238E27FC236}">
                  <a16:creationId xmlns:a16="http://schemas.microsoft.com/office/drawing/2014/main" id="{76A0E5E4-4177-438C-BE14-C7F6716EFC3D}"/>
                </a:ext>
              </a:extLst>
            </p:cNvPr>
            <p:cNvSpPr/>
            <p:nvPr/>
          </p:nvSpPr>
          <p:spPr>
            <a:xfrm>
              <a:off x="7366437" y="2914459"/>
              <a:ext cx="479272" cy="338554"/>
            </a:xfrm>
            <a:prstGeom prst="rightArrow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2" name="Рисунок 10">
            <a:extLst>
              <a:ext uri="{FF2B5EF4-FFF2-40B4-BE49-F238E27FC236}">
                <a16:creationId xmlns:a16="http://schemas.microsoft.com/office/drawing/2014/main" id="{DABAE1B0-2B61-4CBC-B8B4-E833427D9DE9}"/>
              </a:ext>
            </a:extLst>
          </p:cNvPr>
          <p:cNvGrpSpPr/>
          <p:nvPr/>
        </p:nvGrpSpPr>
        <p:grpSpPr>
          <a:xfrm>
            <a:off x="4692969" y="2293215"/>
            <a:ext cx="417764" cy="280840"/>
            <a:chOff x="2681287" y="1133475"/>
            <a:chExt cx="6829425" cy="4591050"/>
          </a:xfrm>
        </p:grpSpPr>
        <p:sp>
          <p:nvSpPr>
            <p:cNvPr id="13" name="Полилиния: фигура 12">
              <a:extLst>
                <a:ext uri="{FF2B5EF4-FFF2-40B4-BE49-F238E27FC236}">
                  <a16:creationId xmlns:a16="http://schemas.microsoft.com/office/drawing/2014/main" id="{2891FEAE-55EB-4AA4-B2C0-88D3B771CE94}"/>
                </a:ext>
              </a:extLst>
            </p:cNvPr>
            <p:cNvSpPr/>
            <p:nvPr/>
          </p:nvSpPr>
          <p:spPr>
            <a:xfrm>
              <a:off x="8293153" y="1126304"/>
              <a:ext cx="1219200" cy="4600575"/>
            </a:xfrm>
            <a:custGeom>
              <a:avLst/>
              <a:gdLst>
                <a:gd name="connsiteX0" fmla="*/ 291062 w 1219200"/>
                <a:gd name="connsiteY0" fmla="*/ 4550882 h 4600575"/>
                <a:gd name="connsiteX1" fmla="*/ 53985 w 1219200"/>
                <a:gd name="connsiteY1" fmla="*/ 4561169 h 4600575"/>
                <a:gd name="connsiteX2" fmla="*/ 45126 w 1219200"/>
                <a:gd name="connsiteY2" fmla="*/ 4331617 h 4600575"/>
                <a:gd name="connsiteX3" fmla="*/ 27314 w 1219200"/>
                <a:gd name="connsiteY3" fmla="*/ 251011 h 4600575"/>
                <a:gd name="connsiteX4" fmla="*/ 55699 w 1219200"/>
                <a:gd name="connsiteY4" fmla="*/ 37842 h 4600575"/>
                <a:gd name="connsiteX5" fmla="*/ 271536 w 1219200"/>
                <a:gd name="connsiteY5" fmla="*/ 36127 h 4600575"/>
                <a:gd name="connsiteX6" fmla="*/ 291348 w 1219200"/>
                <a:gd name="connsiteY6" fmla="*/ 4550787 h 4600575"/>
                <a:gd name="connsiteX7" fmla="*/ 290966 w 1219200"/>
                <a:gd name="connsiteY7" fmla="*/ 4550787 h 4600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" h="4600575">
                  <a:moveTo>
                    <a:pt x="291062" y="4550882"/>
                  </a:moveTo>
                  <a:cubicBezTo>
                    <a:pt x="225340" y="4617938"/>
                    <a:pt x="103229" y="4603936"/>
                    <a:pt x="53985" y="4561169"/>
                  </a:cubicBezTo>
                  <a:cubicBezTo>
                    <a:pt x="7122" y="4520783"/>
                    <a:pt x="-10976" y="4388100"/>
                    <a:pt x="45126" y="4331617"/>
                  </a:cubicBezTo>
                  <a:cubicBezTo>
                    <a:pt x="1173744" y="3195855"/>
                    <a:pt x="1158980" y="1376866"/>
                    <a:pt x="27314" y="251011"/>
                  </a:cubicBezTo>
                  <a:cubicBezTo>
                    <a:pt x="-13357" y="210625"/>
                    <a:pt x="13313" y="72132"/>
                    <a:pt x="55699" y="37842"/>
                  </a:cubicBezTo>
                  <a:cubicBezTo>
                    <a:pt x="98085" y="3647"/>
                    <a:pt x="226387" y="-8640"/>
                    <a:pt x="271536" y="36127"/>
                  </a:cubicBezTo>
                  <a:cubicBezTo>
                    <a:pt x="1517787" y="1275520"/>
                    <a:pt x="1529789" y="3287105"/>
                    <a:pt x="291348" y="4550787"/>
                  </a:cubicBezTo>
                  <a:lnTo>
                    <a:pt x="290966" y="4550787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" name="Полилиния: фигура 13">
              <a:extLst>
                <a:ext uri="{FF2B5EF4-FFF2-40B4-BE49-F238E27FC236}">
                  <a16:creationId xmlns:a16="http://schemas.microsoft.com/office/drawing/2014/main" id="{EA25F31C-B59A-44C5-AE45-C1AF7B9D4E28}"/>
                </a:ext>
              </a:extLst>
            </p:cNvPr>
            <p:cNvSpPr/>
            <p:nvPr/>
          </p:nvSpPr>
          <p:spPr>
            <a:xfrm>
              <a:off x="2674121" y="1126324"/>
              <a:ext cx="1219200" cy="4600575"/>
            </a:xfrm>
            <a:custGeom>
              <a:avLst/>
              <a:gdLst>
                <a:gd name="connsiteX0" fmla="*/ 1179789 w 1219200"/>
                <a:gd name="connsiteY0" fmla="*/ 4337502 h 4600575"/>
                <a:gd name="connsiteX1" fmla="*/ 1165787 w 1219200"/>
                <a:gd name="connsiteY1" fmla="*/ 4562577 h 4600575"/>
                <a:gd name="connsiteX2" fmla="*/ 942711 w 1219200"/>
                <a:gd name="connsiteY2" fmla="*/ 4563244 h 4600575"/>
                <a:gd name="connsiteX3" fmla="*/ 931758 w 1219200"/>
                <a:gd name="connsiteY3" fmla="*/ 52394 h 4600575"/>
                <a:gd name="connsiteX4" fmla="*/ 1141117 w 1219200"/>
                <a:gd name="connsiteY4" fmla="*/ 21629 h 4600575"/>
                <a:gd name="connsiteX5" fmla="*/ 1192743 w 1219200"/>
                <a:gd name="connsiteY5" fmla="*/ 251181 h 4600575"/>
                <a:gd name="connsiteX6" fmla="*/ 1179789 w 1219200"/>
                <a:gd name="connsiteY6" fmla="*/ 4337502 h 4600575"/>
                <a:gd name="connsiteX7" fmla="*/ 1179789 w 1219200"/>
                <a:gd name="connsiteY7" fmla="*/ 4337502 h 4600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" h="4600575">
                  <a:moveTo>
                    <a:pt x="1179789" y="4337502"/>
                  </a:moveTo>
                  <a:cubicBezTo>
                    <a:pt x="1238939" y="4397033"/>
                    <a:pt x="1209888" y="4527335"/>
                    <a:pt x="1165787" y="4562577"/>
                  </a:cubicBezTo>
                  <a:cubicBezTo>
                    <a:pt x="1118257" y="4600582"/>
                    <a:pt x="991956" y="4612869"/>
                    <a:pt x="942711" y="4563244"/>
                  </a:cubicBezTo>
                  <a:cubicBezTo>
                    <a:pt x="-300111" y="3314326"/>
                    <a:pt x="-305635" y="1303789"/>
                    <a:pt x="931758" y="52394"/>
                  </a:cubicBezTo>
                  <a:cubicBezTo>
                    <a:pt x="981002" y="2769"/>
                    <a:pt x="1086729" y="-3708"/>
                    <a:pt x="1141117" y="21629"/>
                  </a:cubicBezTo>
                  <a:cubicBezTo>
                    <a:pt x="1195505" y="46965"/>
                    <a:pt x="1245130" y="199175"/>
                    <a:pt x="1192743" y="251181"/>
                  </a:cubicBezTo>
                  <a:cubicBezTo>
                    <a:pt x="62506" y="1376655"/>
                    <a:pt x="42980" y="3195263"/>
                    <a:pt x="1179789" y="4337502"/>
                  </a:cubicBezTo>
                  <a:lnTo>
                    <a:pt x="1179789" y="4337502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" name="Полилиния: фигура 14">
              <a:extLst>
                <a:ext uri="{FF2B5EF4-FFF2-40B4-BE49-F238E27FC236}">
                  <a16:creationId xmlns:a16="http://schemas.microsoft.com/office/drawing/2014/main" id="{2A4D9E5E-FF41-4C05-BCE0-6C91709106BA}"/>
                </a:ext>
              </a:extLst>
            </p:cNvPr>
            <p:cNvSpPr/>
            <p:nvPr/>
          </p:nvSpPr>
          <p:spPr>
            <a:xfrm>
              <a:off x="3379777" y="1626638"/>
              <a:ext cx="1019175" cy="3600450"/>
            </a:xfrm>
            <a:custGeom>
              <a:avLst/>
              <a:gdLst>
                <a:gd name="connsiteX0" fmla="*/ 972862 w 1019175"/>
                <a:gd name="connsiteY0" fmla="*/ 3333602 h 3600450"/>
                <a:gd name="connsiteX1" fmla="*/ 953050 w 1019175"/>
                <a:gd name="connsiteY1" fmla="*/ 3569440 h 3600450"/>
                <a:gd name="connsiteX2" fmla="*/ 740261 w 1019175"/>
                <a:gd name="connsiteY2" fmla="*/ 3562297 h 3600450"/>
                <a:gd name="connsiteX3" fmla="*/ 727307 w 1019175"/>
                <a:gd name="connsiteY3" fmla="*/ 56525 h 3600450"/>
                <a:gd name="connsiteX4" fmla="*/ 926761 w 1019175"/>
                <a:gd name="connsiteY4" fmla="*/ 18330 h 3600450"/>
                <a:gd name="connsiteX5" fmla="*/ 991055 w 1019175"/>
                <a:gd name="connsiteY5" fmla="*/ 250454 h 3600450"/>
                <a:gd name="connsiteX6" fmla="*/ 972957 w 1019175"/>
                <a:gd name="connsiteY6" fmla="*/ 3334078 h 3600450"/>
                <a:gd name="connsiteX7" fmla="*/ 972957 w 1019175"/>
                <a:gd name="connsiteY7" fmla="*/ 3333697 h 3600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19175" h="3600450">
                  <a:moveTo>
                    <a:pt x="972862" y="3333602"/>
                  </a:moveTo>
                  <a:cubicBezTo>
                    <a:pt x="1035155" y="3396371"/>
                    <a:pt x="1004294" y="3531912"/>
                    <a:pt x="953050" y="3569440"/>
                  </a:cubicBezTo>
                  <a:cubicBezTo>
                    <a:pt x="907901" y="3602588"/>
                    <a:pt x="789506" y="3611446"/>
                    <a:pt x="740261" y="3562297"/>
                  </a:cubicBezTo>
                  <a:cubicBezTo>
                    <a:pt x="-233003" y="2593699"/>
                    <a:pt x="-237099" y="1030552"/>
                    <a:pt x="727307" y="56525"/>
                  </a:cubicBezTo>
                  <a:cubicBezTo>
                    <a:pt x="779314" y="3947"/>
                    <a:pt x="876469" y="-2816"/>
                    <a:pt x="926761" y="18330"/>
                  </a:cubicBezTo>
                  <a:cubicBezTo>
                    <a:pt x="984959" y="42904"/>
                    <a:pt x="1045157" y="196829"/>
                    <a:pt x="991055" y="250454"/>
                  </a:cubicBezTo>
                  <a:cubicBezTo>
                    <a:pt x="134471" y="1099608"/>
                    <a:pt x="111135" y="2467112"/>
                    <a:pt x="972957" y="3334078"/>
                  </a:cubicBezTo>
                  <a:lnTo>
                    <a:pt x="972957" y="3333697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" name="Полилиния: фигура 15">
              <a:extLst>
                <a:ext uri="{FF2B5EF4-FFF2-40B4-BE49-F238E27FC236}">
                  <a16:creationId xmlns:a16="http://schemas.microsoft.com/office/drawing/2014/main" id="{71DA8E4D-4915-4815-9DB5-09FB1A16B5B9}"/>
                </a:ext>
              </a:extLst>
            </p:cNvPr>
            <p:cNvSpPr/>
            <p:nvPr/>
          </p:nvSpPr>
          <p:spPr>
            <a:xfrm>
              <a:off x="7805638" y="1626555"/>
              <a:ext cx="1009650" cy="3600450"/>
            </a:xfrm>
            <a:custGeom>
              <a:avLst/>
              <a:gdLst>
                <a:gd name="connsiteX0" fmla="*/ 287944 w 1009650"/>
                <a:gd name="connsiteY0" fmla="*/ 3549901 h 3600450"/>
                <a:gd name="connsiteX1" fmla="*/ 61440 w 1009650"/>
                <a:gd name="connsiteY1" fmla="*/ 3569999 h 3600450"/>
                <a:gd name="connsiteX2" fmla="*/ 31341 w 1009650"/>
                <a:gd name="connsiteY2" fmla="*/ 3344447 h 3600450"/>
                <a:gd name="connsiteX3" fmla="*/ 38866 w 1009650"/>
                <a:gd name="connsiteY3" fmla="*/ 269777 h 3600450"/>
                <a:gd name="connsiteX4" fmla="*/ 67917 w 1009650"/>
                <a:gd name="connsiteY4" fmla="*/ 32890 h 3600450"/>
                <a:gd name="connsiteX5" fmla="*/ 287564 w 1009650"/>
                <a:gd name="connsiteY5" fmla="*/ 57084 h 3600450"/>
                <a:gd name="connsiteX6" fmla="*/ 287564 w 1009650"/>
                <a:gd name="connsiteY6" fmla="*/ 3550187 h 3600450"/>
                <a:gd name="connsiteX7" fmla="*/ 287944 w 1009650"/>
                <a:gd name="connsiteY7" fmla="*/ 3549806 h 3600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09650" h="3600450">
                  <a:moveTo>
                    <a:pt x="287944" y="3549901"/>
                  </a:moveTo>
                  <a:cubicBezTo>
                    <a:pt x="223270" y="3615434"/>
                    <a:pt x="106589" y="3603527"/>
                    <a:pt x="61440" y="3569999"/>
                  </a:cubicBezTo>
                  <a:cubicBezTo>
                    <a:pt x="16292" y="3536567"/>
                    <a:pt x="-16856" y="3392167"/>
                    <a:pt x="31341" y="3344447"/>
                  </a:cubicBezTo>
                  <a:cubicBezTo>
                    <a:pt x="888686" y="2494627"/>
                    <a:pt x="892020" y="1124646"/>
                    <a:pt x="38866" y="269777"/>
                  </a:cubicBezTo>
                  <a:cubicBezTo>
                    <a:pt x="-17617" y="213103"/>
                    <a:pt x="7052" y="78991"/>
                    <a:pt x="67917" y="32890"/>
                  </a:cubicBezTo>
                  <a:cubicBezTo>
                    <a:pt x="117828" y="-5019"/>
                    <a:pt x="226985" y="-4352"/>
                    <a:pt x="287564" y="57084"/>
                  </a:cubicBezTo>
                  <a:cubicBezTo>
                    <a:pt x="1243016" y="1023300"/>
                    <a:pt x="1251303" y="2572732"/>
                    <a:pt x="287564" y="3550187"/>
                  </a:cubicBezTo>
                  <a:lnTo>
                    <a:pt x="287944" y="3549806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" name="Полилиния: фигура 16">
              <a:extLst>
                <a:ext uri="{FF2B5EF4-FFF2-40B4-BE49-F238E27FC236}">
                  <a16:creationId xmlns:a16="http://schemas.microsoft.com/office/drawing/2014/main" id="{7C7E8562-853D-4992-A6FD-3EFE04D3B086}"/>
                </a:ext>
              </a:extLst>
            </p:cNvPr>
            <p:cNvSpPr/>
            <p:nvPr/>
          </p:nvSpPr>
          <p:spPr>
            <a:xfrm>
              <a:off x="4072485" y="2114320"/>
              <a:ext cx="809625" cy="2619375"/>
            </a:xfrm>
            <a:custGeom>
              <a:avLst/>
              <a:gdLst>
                <a:gd name="connsiteX0" fmla="*/ 737735 w 809625"/>
                <a:gd name="connsiteY0" fmla="*/ 2317377 h 2619375"/>
                <a:gd name="connsiteX1" fmla="*/ 786313 w 809625"/>
                <a:gd name="connsiteY1" fmla="*/ 2544263 h 2619375"/>
                <a:gd name="connsiteX2" fmla="*/ 546854 w 809625"/>
                <a:gd name="connsiteY2" fmla="*/ 2592650 h 2619375"/>
                <a:gd name="connsiteX3" fmla="*/ 519803 w 809625"/>
                <a:gd name="connsiteY3" fmla="*/ 56714 h 2619375"/>
                <a:gd name="connsiteX4" fmla="*/ 748689 w 809625"/>
                <a:gd name="connsiteY4" fmla="*/ 38521 h 2619375"/>
                <a:gd name="connsiteX5" fmla="*/ 767834 w 809625"/>
                <a:gd name="connsiteY5" fmla="*/ 271598 h 2619375"/>
                <a:gd name="connsiteX6" fmla="*/ 737735 w 809625"/>
                <a:gd name="connsiteY6" fmla="*/ 2317091 h 2619375"/>
                <a:gd name="connsiteX7" fmla="*/ 737735 w 809625"/>
                <a:gd name="connsiteY7" fmla="*/ 2317472 h 2619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09625" h="2619375">
                  <a:moveTo>
                    <a:pt x="737735" y="2317377"/>
                  </a:moveTo>
                  <a:cubicBezTo>
                    <a:pt x="802696" y="2386053"/>
                    <a:pt x="817459" y="2479016"/>
                    <a:pt x="786313" y="2544263"/>
                  </a:cubicBezTo>
                  <a:cubicBezTo>
                    <a:pt x="757547" y="2604651"/>
                    <a:pt x="607433" y="2651705"/>
                    <a:pt x="546854" y="2592650"/>
                  </a:cubicBezTo>
                  <a:cubicBezTo>
                    <a:pt x="-163997" y="1899706"/>
                    <a:pt x="-172283" y="765374"/>
                    <a:pt x="519803" y="56714"/>
                  </a:cubicBezTo>
                  <a:cubicBezTo>
                    <a:pt x="580382" y="-5389"/>
                    <a:pt x="695254" y="-6437"/>
                    <a:pt x="748689" y="38521"/>
                  </a:cubicBezTo>
                  <a:cubicBezTo>
                    <a:pt x="807839" y="88622"/>
                    <a:pt x="828699" y="210447"/>
                    <a:pt x="767834" y="271598"/>
                  </a:cubicBezTo>
                  <a:cubicBezTo>
                    <a:pt x="210907" y="836144"/>
                    <a:pt x="182809" y="1729208"/>
                    <a:pt x="737735" y="2317091"/>
                  </a:cubicBezTo>
                  <a:lnTo>
                    <a:pt x="737735" y="2317472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" name="Полилиния: фигура 17">
              <a:extLst>
                <a:ext uri="{FF2B5EF4-FFF2-40B4-BE49-F238E27FC236}">
                  <a16:creationId xmlns:a16="http://schemas.microsoft.com/office/drawing/2014/main" id="{08B6211B-D5DA-417B-9FF4-D896EE7C6089}"/>
                </a:ext>
              </a:extLst>
            </p:cNvPr>
            <p:cNvSpPr/>
            <p:nvPr/>
          </p:nvSpPr>
          <p:spPr>
            <a:xfrm>
              <a:off x="7305305" y="2126978"/>
              <a:ext cx="809625" cy="2609850"/>
            </a:xfrm>
            <a:custGeom>
              <a:avLst/>
              <a:gdLst>
                <a:gd name="connsiteX0" fmla="*/ 274975 w 809625"/>
                <a:gd name="connsiteY0" fmla="*/ 2573896 h 2609850"/>
                <a:gd name="connsiteX1" fmla="*/ 53995 w 809625"/>
                <a:gd name="connsiteY1" fmla="*/ 2570848 h 2609850"/>
                <a:gd name="connsiteX2" fmla="*/ 33516 w 809625"/>
                <a:gd name="connsiteY2" fmla="*/ 2354630 h 2609850"/>
                <a:gd name="connsiteX3" fmla="*/ 41708 w 809625"/>
                <a:gd name="connsiteY3" fmla="*/ 271512 h 2609850"/>
                <a:gd name="connsiteX4" fmla="*/ 40660 w 809625"/>
                <a:gd name="connsiteY4" fmla="*/ 60820 h 2609850"/>
                <a:gd name="connsiteX5" fmla="*/ 273927 w 809625"/>
                <a:gd name="connsiteY5" fmla="*/ 43103 h 2609850"/>
                <a:gd name="connsiteX6" fmla="*/ 274975 w 809625"/>
                <a:gd name="connsiteY6" fmla="*/ 2573991 h 2609850"/>
                <a:gd name="connsiteX7" fmla="*/ 274975 w 809625"/>
                <a:gd name="connsiteY7" fmla="*/ 2573991 h 2609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09625" h="2609850">
                  <a:moveTo>
                    <a:pt x="274975" y="2573896"/>
                  </a:moveTo>
                  <a:cubicBezTo>
                    <a:pt x="224302" y="2624473"/>
                    <a:pt x="91904" y="2603614"/>
                    <a:pt x="53995" y="2570848"/>
                  </a:cubicBezTo>
                  <a:cubicBezTo>
                    <a:pt x="10561" y="2533319"/>
                    <a:pt x="-15157" y="2403493"/>
                    <a:pt x="33516" y="2354630"/>
                  </a:cubicBezTo>
                  <a:cubicBezTo>
                    <a:pt x="617113" y="1771986"/>
                    <a:pt x="623971" y="857967"/>
                    <a:pt x="41708" y="271512"/>
                  </a:cubicBezTo>
                  <a:cubicBezTo>
                    <a:pt x="-6203" y="223030"/>
                    <a:pt x="1988" y="105492"/>
                    <a:pt x="40660" y="60820"/>
                  </a:cubicBezTo>
                  <a:cubicBezTo>
                    <a:pt x="87523" y="6146"/>
                    <a:pt x="212015" y="-18047"/>
                    <a:pt x="273927" y="43103"/>
                  </a:cubicBezTo>
                  <a:cubicBezTo>
                    <a:pt x="976968" y="737095"/>
                    <a:pt x="984778" y="1864855"/>
                    <a:pt x="274975" y="2573991"/>
                  </a:cubicBezTo>
                  <a:lnTo>
                    <a:pt x="274975" y="2573991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" name="Полилиния: фигура 18">
              <a:extLst>
                <a:ext uri="{FF2B5EF4-FFF2-40B4-BE49-F238E27FC236}">
                  <a16:creationId xmlns:a16="http://schemas.microsoft.com/office/drawing/2014/main" id="{34F9D27C-2A70-418B-A221-A21E0876859F}"/>
                </a:ext>
              </a:extLst>
            </p:cNvPr>
            <p:cNvSpPr/>
            <p:nvPr/>
          </p:nvSpPr>
          <p:spPr>
            <a:xfrm>
              <a:off x="4565611" y="1947570"/>
              <a:ext cx="3076575" cy="2952750"/>
            </a:xfrm>
            <a:custGeom>
              <a:avLst/>
              <a:gdLst>
                <a:gd name="connsiteX0" fmla="*/ 2904370 w 3076575"/>
                <a:gd name="connsiteY0" fmla="*/ 2950281 h 2952750"/>
                <a:gd name="connsiteX1" fmla="*/ 2789213 w 3076575"/>
                <a:gd name="connsiteY1" fmla="*/ 2904084 h 2952750"/>
                <a:gd name="connsiteX2" fmla="*/ 58681 w 3076575"/>
                <a:gd name="connsiteY2" fmla="*/ 294330 h 2952750"/>
                <a:gd name="connsiteX3" fmla="*/ 53347 w 3076575"/>
                <a:gd name="connsiteY3" fmla="*/ 58681 h 2952750"/>
                <a:gd name="connsiteX4" fmla="*/ 288996 w 3076575"/>
                <a:gd name="connsiteY4" fmla="*/ 53347 h 2952750"/>
                <a:gd name="connsiteX5" fmla="*/ 3019528 w 3076575"/>
                <a:gd name="connsiteY5" fmla="*/ 2663197 h 2952750"/>
                <a:gd name="connsiteX6" fmla="*/ 3024862 w 3076575"/>
                <a:gd name="connsiteY6" fmla="*/ 2898846 h 2952750"/>
                <a:gd name="connsiteX7" fmla="*/ 2904370 w 3076575"/>
                <a:gd name="connsiteY7" fmla="*/ 2950376 h 2952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76575" h="2952750">
                  <a:moveTo>
                    <a:pt x="2904370" y="2950281"/>
                  </a:moveTo>
                  <a:cubicBezTo>
                    <a:pt x="2862936" y="2950281"/>
                    <a:pt x="2821503" y="2934946"/>
                    <a:pt x="2789213" y="2904084"/>
                  </a:cubicBezTo>
                  <a:lnTo>
                    <a:pt x="58681" y="294330"/>
                  </a:lnTo>
                  <a:cubicBezTo>
                    <a:pt x="-7899" y="230703"/>
                    <a:pt x="-10280" y="125166"/>
                    <a:pt x="53347" y="58681"/>
                  </a:cubicBezTo>
                  <a:cubicBezTo>
                    <a:pt x="116974" y="-7899"/>
                    <a:pt x="222511" y="-10280"/>
                    <a:pt x="288996" y="53347"/>
                  </a:cubicBezTo>
                  <a:lnTo>
                    <a:pt x="3019528" y="2663197"/>
                  </a:lnTo>
                  <a:cubicBezTo>
                    <a:pt x="3086107" y="2726824"/>
                    <a:pt x="3088489" y="2832266"/>
                    <a:pt x="3024862" y="2898846"/>
                  </a:cubicBezTo>
                  <a:cubicBezTo>
                    <a:pt x="2992095" y="2933136"/>
                    <a:pt x="2948280" y="2950376"/>
                    <a:pt x="2904370" y="2950376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" name="Полилиния: фигура 19">
              <a:extLst>
                <a:ext uri="{FF2B5EF4-FFF2-40B4-BE49-F238E27FC236}">
                  <a16:creationId xmlns:a16="http://schemas.microsoft.com/office/drawing/2014/main" id="{57ED7253-1AF0-4597-83D8-18C5F3AB611A}"/>
                </a:ext>
              </a:extLst>
            </p:cNvPr>
            <p:cNvSpPr/>
            <p:nvPr/>
          </p:nvSpPr>
          <p:spPr>
            <a:xfrm>
              <a:off x="4565706" y="1947474"/>
              <a:ext cx="3076575" cy="2952750"/>
            </a:xfrm>
            <a:custGeom>
              <a:avLst/>
              <a:gdLst>
                <a:gd name="connsiteX0" fmla="*/ 173838 w 3076575"/>
                <a:gd name="connsiteY0" fmla="*/ 2950376 h 2952750"/>
                <a:gd name="connsiteX1" fmla="*/ 53347 w 3076575"/>
                <a:gd name="connsiteY1" fmla="*/ 2898846 h 2952750"/>
                <a:gd name="connsiteX2" fmla="*/ 58681 w 3076575"/>
                <a:gd name="connsiteY2" fmla="*/ 2663197 h 2952750"/>
                <a:gd name="connsiteX3" fmla="*/ 2789118 w 3076575"/>
                <a:gd name="connsiteY3" fmla="*/ 53347 h 2952750"/>
                <a:gd name="connsiteX4" fmla="*/ 3024767 w 3076575"/>
                <a:gd name="connsiteY4" fmla="*/ 58681 h 2952750"/>
                <a:gd name="connsiteX5" fmla="*/ 3019433 w 3076575"/>
                <a:gd name="connsiteY5" fmla="*/ 294330 h 2952750"/>
                <a:gd name="connsiteX6" fmla="*/ 288900 w 3076575"/>
                <a:gd name="connsiteY6" fmla="*/ 2904180 h 2952750"/>
                <a:gd name="connsiteX7" fmla="*/ 173743 w 3076575"/>
                <a:gd name="connsiteY7" fmla="*/ 2950376 h 2952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76575" h="2952750">
                  <a:moveTo>
                    <a:pt x="173838" y="2950376"/>
                  </a:moveTo>
                  <a:cubicBezTo>
                    <a:pt x="129928" y="2950376"/>
                    <a:pt x="86018" y="2933136"/>
                    <a:pt x="53347" y="2898846"/>
                  </a:cubicBezTo>
                  <a:cubicBezTo>
                    <a:pt x="-10280" y="2832266"/>
                    <a:pt x="-7899" y="2726824"/>
                    <a:pt x="58681" y="2663197"/>
                  </a:cubicBezTo>
                  <a:lnTo>
                    <a:pt x="2789118" y="53347"/>
                  </a:lnTo>
                  <a:cubicBezTo>
                    <a:pt x="2855697" y="-10280"/>
                    <a:pt x="2961139" y="-7899"/>
                    <a:pt x="3024767" y="58681"/>
                  </a:cubicBezTo>
                  <a:cubicBezTo>
                    <a:pt x="3088393" y="125261"/>
                    <a:pt x="3086012" y="230703"/>
                    <a:pt x="3019433" y="294330"/>
                  </a:cubicBezTo>
                  <a:lnTo>
                    <a:pt x="288900" y="2904180"/>
                  </a:lnTo>
                  <a:cubicBezTo>
                    <a:pt x="256611" y="2935041"/>
                    <a:pt x="215177" y="2950376"/>
                    <a:pt x="173743" y="2950376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grpSp>
        <p:nvGrpSpPr>
          <p:cNvPr id="21" name="Рисунок 9">
            <a:extLst>
              <a:ext uri="{FF2B5EF4-FFF2-40B4-BE49-F238E27FC236}">
                <a16:creationId xmlns:a16="http://schemas.microsoft.com/office/drawing/2014/main" id="{935A0621-CCF2-4B1A-9D2B-D40FD64B8B91}"/>
              </a:ext>
            </a:extLst>
          </p:cNvPr>
          <p:cNvGrpSpPr/>
          <p:nvPr/>
        </p:nvGrpSpPr>
        <p:grpSpPr>
          <a:xfrm>
            <a:off x="723868" y="2262762"/>
            <a:ext cx="331574" cy="384268"/>
            <a:chOff x="723867" y="1986866"/>
            <a:chExt cx="2025639" cy="2347561"/>
          </a:xfrm>
        </p:grpSpPr>
        <p:sp>
          <p:nvSpPr>
            <p:cNvPr id="22" name="Полилиния: фигура 21">
              <a:extLst>
                <a:ext uri="{FF2B5EF4-FFF2-40B4-BE49-F238E27FC236}">
                  <a16:creationId xmlns:a16="http://schemas.microsoft.com/office/drawing/2014/main" id="{1CA2D8C0-6471-4B80-A9E9-C4E659C65138}"/>
                </a:ext>
              </a:extLst>
            </p:cNvPr>
            <p:cNvSpPr/>
            <p:nvPr/>
          </p:nvSpPr>
          <p:spPr>
            <a:xfrm>
              <a:off x="721861" y="2326603"/>
              <a:ext cx="1683905" cy="2005827"/>
            </a:xfrm>
            <a:custGeom>
              <a:avLst/>
              <a:gdLst>
                <a:gd name="connsiteX0" fmla="*/ 1668180 w 1683905"/>
                <a:gd name="connsiteY0" fmla="*/ 1233129 h 2005827"/>
                <a:gd name="connsiteX1" fmla="*/ 1114423 w 1683905"/>
                <a:gd name="connsiteY1" fmla="*/ 1479425 h 2005827"/>
                <a:gd name="connsiteX2" fmla="*/ 1114423 w 1683905"/>
                <a:gd name="connsiteY2" fmla="*/ 1953147 h 2005827"/>
                <a:gd name="connsiteX3" fmla="*/ 1058805 w 1683905"/>
                <a:gd name="connsiteY3" fmla="*/ 2007180 h 2005827"/>
                <a:gd name="connsiteX4" fmla="*/ 54850 w 1683905"/>
                <a:gd name="connsiteY4" fmla="*/ 2007180 h 2005827"/>
                <a:gd name="connsiteX5" fmla="*/ 7998 w 1683905"/>
                <a:gd name="connsiteY5" fmla="*/ 1982318 h 2005827"/>
                <a:gd name="connsiteX6" fmla="*/ 11267 w 1683905"/>
                <a:gd name="connsiteY6" fmla="*/ 1929275 h 2005827"/>
                <a:gd name="connsiteX7" fmla="*/ 467903 w 1683905"/>
                <a:gd name="connsiteY7" fmla="*/ 1238973 h 2005827"/>
                <a:gd name="connsiteX8" fmla="*/ 461018 w 1683905"/>
                <a:gd name="connsiteY8" fmla="*/ 14279 h 2005827"/>
                <a:gd name="connsiteX9" fmla="*/ 529365 w 1683905"/>
                <a:gd name="connsiteY9" fmla="*/ 17944 h 2005827"/>
                <a:gd name="connsiteX10" fmla="*/ 1064847 w 1683905"/>
                <a:gd name="connsiteY10" fmla="*/ 553525 h 2005827"/>
                <a:gd name="connsiteX11" fmla="*/ 1293066 w 1683905"/>
                <a:gd name="connsiteY11" fmla="*/ 325802 h 2005827"/>
                <a:gd name="connsiteX12" fmla="*/ 1340314 w 1683905"/>
                <a:gd name="connsiteY12" fmla="*/ 101694 h 2005827"/>
                <a:gd name="connsiteX13" fmla="*/ 1570960 w 1683905"/>
                <a:gd name="connsiteY13" fmla="*/ 115611 h 2005827"/>
                <a:gd name="connsiteX14" fmla="*/ 1588987 w 1683905"/>
                <a:gd name="connsiteY14" fmla="*/ 344424 h 2005827"/>
                <a:gd name="connsiteX15" fmla="*/ 1363195 w 1683905"/>
                <a:gd name="connsiteY15" fmla="*/ 394346 h 2005827"/>
                <a:gd name="connsiteX16" fmla="*/ 1134580 w 1683905"/>
                <a:gd name="connsiteY16" fmla="*/ 623209 h 2005827"/>
                <a:gd name="connsiteX17" fmla="*/ 1669963 w 1683905"/>
                <a:gd name="connsiteY17" fmla="*/ 1158542 h 2005827"/>
                <a:gd name="connsiteX18" fmla="*/ 1668180 w 1683905"/>
                <a:gd name="connsiteY18" fmla="*/ 1233129 h 2005827"/>
                <a:gd name="connsiteX19" fmla="*/ 1566056 w 1683905"/>
                <a:gd name="connsiteY19" fmla="*/ 1193508 h 2005827"/>
                <a:gd name="connsiteX20" fmla="*/ 494102 w 1683905"/>
                <a:gd name="connsiteY20" fmla="*/ 121851 h 2005827"/>
                <a:gd name="connsiteX21" fmla="*/ 530009 w 1683905"/>
                <a:gd name="connsiteY21" fmla="*/ 1162553 h 2005827"/>
                <a:gd name="connsiteX22" fmla="*/ 1566106 w 1683905"/>
                <a:gd name="connsiteY22" fmla="*/ 1193508 h 2005827"/>
                <a:gd name="connsiteX23" fmla="*/ 1421142 w 1683905"/>
                <a:gd name="connsiteY23" fmla="*/ 168307 h 2005827"/>
                <a:gd name="connsiteX24" fmla="*/ 1376716 w 1683905"/>
                <a:gd name="connsiteY24" fmla="*/ 271075 h 2005827"/>
                <a:gd name="connsiteX25" fmla="*/ 1473095 w 1683905"/>
                <a:gd name="connsiteY25" fmla="*/ 313222 h 2005827"/>
                <a:gd name="connsiteX26" fmla="*/ 1520641 w 1683905"/>
                <a:gd name="connsiteY26" fmla="*/ 215159 h 2005827"/>
                <a:gd name="connsiteX27" fmla="*/ 1421142 w 1683905"/>
                <a:gd name="connsiteY27" fmla="*/ 168307 h 2005827"/>
                <a:gd name="connsiteX28" fmla="*/ 1016410 w 1683905"/>
                <a:gd name="connsiteY28" fmla="*/ 1909365 h 2005827"/>
                <a:gd name="connsiteX29" fmla="*/ 1016113 w 1683905"/>
                <a:gd name="connsiteY29" fmla="*/ 1479375 h 2005827"/>
                <a:gd name="connsiteX30" fmla="*/ 542341 w 1683905"/>
                <a:gd name="connsiteY30" fmla="*/ 1304002 h 2005827"/>
                <a:gd name="connsiteX31" fmla="*/ 141968 w 1683905"/>
                <a:gd name="connsiteY31" fmla="*/ 1909563 h 2005827"/>
                <a:gd name="connsiteX32" fmla="*/ 1016360 w 1683905"/>
                <a:gd name="connsiteY32" fmla="*/ 1909365 h 2005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683905" h="2005827">
                  <a:moveTo>
                    <a:pt x="1668180" y="1233129"/>
                  </a:moveTo>
                  <a:cubicBezTo>
                    <a:pt x="1518263" y="1380619"/>
                    <a:pt x="1325010" y="1467637"/>
                    <a:pt x="1114423" y="1479425"/>
                  </a:cubicBezTo>
                  <a:lnTo>
                    <a:pt x="1114423" y="1953147"/>
                  </a:lnTo>
                  <a:cubicBezTo>
                    <a:pt x="1114423" y="1986082"/>
                    <a:pt x="1093771" y="2009706"/>
                    <a:pt x="1058805" y="2007180"/>
                  </a:cubicBezTo>
                  <a:lnTo>
                    <a:pt x="54850" y="2007180"/>
                  </a:lnTo>
                  <a:cubicBezTo>
                    <a:pt x="33108" y="2007180"/>
                    <a:pt x="16665" y="1998315"/>
                    <a:pt x="7998" y="1982318"/>
                  </a:cubicBezTo>
                  <a:cubicBezTo>
                    <a:pt x="-669" y="1966321"/>
                    <a:pt x="-471" y="1947005"/>
                    <a:pt x="11267" y="1929275"/>
                  </a:cubicBezTo>
                  <a:lnTo>
                    <a:pt x="467903" y="1238973"/>
                  </a:lnTo>
                  <a:cubicBezTo>
                    <a:pt x="124881" y="906352"/>
                    <a:pt x="119582" y="352348"/>
                    <a:pt x="461018" y="14279"/>
                  </a:cubicBezTo>
                  <a:cubicBezTo>
                    <a:pt x="479046" y="-3550"/>
                    <a:pt x="510198" y="-1867"/>
                    <a:pt x="529365" y="17944"/>
                  </a:cubicBezTo>
                  <a:lnTo>
                    <a:pt x="1064847" y="553525"/>
                  </a:lnTo>
                  <a:lnTo>
                    <a:pt x="1293066" y="325802"/>
                  </a:lnTo>
                  <a:cubicBezTo>
                    <a:pt x="1253692" y="247946"/>
                    <a:pt x="1271175" y="155232"/>
                    <a:pt x="1340314" y="101694"/>
                  </a:cubicBezTo>
                  <a:cubicBezTo>
                    <a:pt x="1408314" y="49047"/>
                    <a:pt x="1507813" y="53405"/>
                    <a:pt x="1570960" y="115611"/>
                  </a:cubicBezTo>
                  <a:cubicBezTo>
                    <a:pt x="1631630" y="175389"/>
                    <a:pt x="1641387" y="273155"/>
                    <a:pt x="1588987" y="344424"/>
                  </a:cubicBezTo>
                  <a:cubicBezTo>
                    <a:pt x="1536588" y="415692"/>
                    <a:pt x="1444518" y="438276"/>
                    <a:pt x="1363195" y="394346"/>
                  </a:cubicBezTo>
                  <a:lnTo>
                    <a:pt x="1134580" y="623209"/>
                  </a:lnTo>
                  <a:lnTo>
                    <a:pt x="1669963" y="1158542"/>
                  </a:lnTo>
                  <a:cubicBezTo>
                    <a:pt x="1691953" y="1180532"/>
                    <a:pt x="1691507" y="1210198"/>
                    <a:pt x="1668180" y="1233129"/>
                  </a:cubicBezTo>
                  <a:close/>
                  <a:moveTo>
                    <a:pt x="1566056" y="1193508"/>
                  </a:moveTo>
                  <a:lnTo>
                    <a:pt x="494102" y="121851"/>
                  </a:lnTo>
                  <a:cubicBezTo>
                    <a:pt x="226064" y="429164"/>
                    <a:pt x="249292" y="883471"/>
                    <a:pt x="530009" y="1162553"/>
                  </a:cubicBezTo>
                  <a:cubicBezTo>
                    <a:pt x="809933" y="1440893"/>
                    <a:pt x="1265331" y="1460357"/>
                    <a:pt x="1566106" y="1193508"/>
                  </a:cubicBezTo>
                  <a:close/>
                  <a:moveTo>
                    <a:pt x="1421142" y="168307"/>
                  </a:moveTo>
                  <a:cubicBezTo>
                    <a:pt x="1376468" y="184155"/>
                    <a:pt x="1360224" y="232048"/>
                    <a:pt x="1376716" y="271075"/>
                  </a:cubicBezTo>
                  <a:cubicBezTo>
                    <a:pt x="1392664" y="308764"/>
                    <a:pt x="1435356" y="325901"/>
                    <a:pt x="1473095" y="313222"/>
                  </a:cubicBezTo>
                  <a:cubicBezTo>
                    <a:pt x="1514697" y="299255"/>
                    <a:pt x="1534260" y="254681"/>
                    <a:pt x="1520641" y="215159"/>
                  </a:cubicBezTo>
                  <a:cubicBezTo>
                    <a:pt x="1506971" y="175439"/>
                    <a:pt x="1464230" y="153003"/>
                    <a:pt x="1421142" y="168307"/>
                  </a:cubicBezTo>
                  <a:close/>
                  <a:moveTo>
                    <a:pt x="1016410" y="1909365"/>
                  </a:moveTo>
                  <a:lnTo>
                    <a:pt x="1016113" y="1479375"/>
                  </a:lnTo>
                  <a:cubicBezTo>
                    <a:pt x="840244" y="1469767"/>
                    <a:pt x="679480" y="1407760"/>
                    <a:pt x="542341" y="1304002"/>
                  </a:cubicBezTo>
                  <a:lnTo>
                    <a:pt x="141968" y="1909563"/>
                  </a:lnTo>
                  <a:lnTo>
                    <a:pt x="1016360" y="1909365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 w="49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3" name="Полилиния: фигура 22">
              <a:extLst>
                <a:ext uri="{FF2B5EF4-FFF2-40B4-BE49-F238E27FC236}">
                  <a16:creationId xmlns:a16="http://schemas.microsoft.com/office/drawing/2014/main" id="{B6D2EADD-5C2B-4E6A-9841-0FE22F797170}"/>
                </a:ext>
              </a:extLst>
            </p:cNvPr>
            <p:cNvSpPr/>
            <p:nvPr/>
          </p:nvSpPr>
          <p:spPr>
            <a:xfrm>
              <a:off x="2118882" y="2516409"/>
              <a:ext cx="628988" cy="628988"/>
            </a:xfrm>
            <a:custGeom>
              <a:avLst/>
              <a:gdLst>
                <a:gd name="connsiteX0" fmla="*/ 56710 w 628988"/>
                <a:gd name="connsiteY0" fmla="*/ 631113 h 628987"/>
                <a:gd name="connsiteX1" fmla="*/ 2082 w 628988"/>
                <a:gd name="connsiteY1" fmla="*/ 585400 h 628987"/>
                <a:gd name="connsiteX2" fmla="*/ 48290 w 628988"/>
                <a:gd name="connsiteY2" fmla="*/ 533446 h 628987"/>
                <a:gd name="connsiteX3" fmla="*/ 533156 w 628988"/>
                <a:gd name="connsiteY3" fmla="*/ 49522 h 628987"/>
                <a:gd name="connsiteX4" fmla="*/ 581246 w 628988"/>
                <a:gd name="connsiteY4" fmla="*/ 1927 h 628987"/>
                <a:gd name="connsiteX5" fmla="*/ 630922 w 628988"/>
                <a:gd name="connsiteY5" fmla="*/ 52048 h 628987"/>
                <a:gd name="connsiteX6" fmla="*/ 56710 w 628988"/>
                <a:gd name="connsiteY6" fmla="*/ 631162 h 628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8988" h="628987">
                  <a:moveTo>
                    <a:pt x="56710" y="631113"/>
                  </a:moveTo>
                  <a:cubicBezTo>
                    <a:pt x="23973" y="631509"/>
                    <a:pt x="4360" y="612689"/>
                    <a:pt x="2082" y="585400"/>
                  </a:cubicBezTo>
                  <a:cubicBezTo>
                    <a:pt x="2" y="560983"/>
                    <a:pt x="18822" y="533446"/>
                    <a:pt x="48290" y="533446"/>
                  </a:cubicBezTo>
                  <a:cubicBezTo>
                    <a:pt x="316229" y="533446"/>
                    <a:pt x="532908" y="317609"/>
                    <a:pt x="533156" y="49522"/>
                  </a:cubicBezTo>
                  <a:cubicBezTo>
                    <a:pt x="533156" y="21539"/>
                    <a:pt x="557275" y="2075"/>
                    <a:pt x="581246" y="1927"/>
                  </a:cubicBezTo>
                  <a:cubicBezTo>
                    <a:pt x="608932" y="1729"/>
                    <a:pt x="630971" y="23174"/>
                    <a:pt x="630922" y="52048"/>
                  </a:cubicBezTo>
                  <a:cubicBezTo>
                    <a:pt x="630377" y="368126"/>
                    <a:pt x="375612" y="627151"/>
                    <a:pt x="56710" y="631162"/>
                  </a:cubicBezTo>
                  <a:close/>
                </a:path>
              </a:pathLst>
            </a:custGeom>
            <a:solidFill>
              <a:schemeClr val="accent1"/>
            </a:solidFill>
            <a:ln w="49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4" name="Полилиния: фигура 23">
              <a:extLst>
                <a:ext uri="{FF2B5EF4-FFF2-40B4-BE49-F238E27FC236}">
                  <a16:creationId xmlns:a16="http://schemas.microsoft.com/office/drawing/2014/main" id="{E81FC80C-C756-4C98-9383-EB5210DF617A}"/>
                </a:ext>
              </a:extLst>
            </p:cNvPr>
            <p:cNvSpPr/>
            <p:nvPr/>
          </p:nvSpPr>
          <p:spPr>
            <a:xfrm>
              <a:off x="1587370" y="1984941"/>
              <a:ext cx="628988" cy="628988"/>
            </a:xfrm>
            <a:custGeom>
              <a:avLst/>
              <a:gdLst>
                <a:gd name="connsiteX0" fmla="*/ 586884 w 628988"/>
                <a:gd name="connsiteY0" fmla="*/ 99295 h 628987"/>
                <a:gd name="connsiteX1" fmla="*/ 99839 w 628988"/>
                <a:gd name="connsiteY1" fmla="*/ 581832 h 628987"/>
                <a:gd name="connsiteX2" fmla="*/ 52888 w 628988"/>
                <a:gd name="connsiteY2" fmla="*/ 630864 h 628987"/>
                <a:gd name="connsiteX3" fmla="*/ 1925 w 628988"/>
                <a:gd name="connsiteY3" fmla="*/ 581832 h 628987"/>
                <a:gd name="connsiteX4" fmla="*/ 581189 w 628988"/>
                <a:gd name="connsiteY4" fmla="*/ 1925 h 628987"/>
                <a:gd name="connsiteX5" fmla="*/ 630567 w 628988"/>
                <a:gd name="connsiteY5" fmla="*/ 44518 h 628987"/>
                <a:gd name="connsiteX6" fmla="*/ 586884 w 628988"/>
                <a:gd name="connsiteY6" fmla="*/ 99295 h 628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8988" h="628987">
                  <a:moveTo>
                    <a:pt x="586884" y="99295"/>
                  </a:moveTo>
                  <a:cubicBezTo>
                    <a:pt x="317905" y="98700"/>
                    <a:pt x="100285" y="314042"/>
                    <a:pt x="99839" y="581832"/>
                  </a:cubicBezTo>
                  <a:cubicBezTo>
                    <a:pt x="99839" y="610063"/>
                    <a:pt x="78048" y="629576"/>
                    <a:pt x="52888" y="630864"/>
                  </a:cubicBezTo>
                  <a:cubicBezTo>
                    <a:pt x="26094" y="632201"/>
                    <a:pt x="1925" y="610905"/>
                    <a:pt x="1925" y="581832"/>
                  </a:cubicBezTo>
                  <a:cubicBezTo>
                    <a:pt x="1975" y="262188"/>
                    <a:pt x="261544" y="2619"/>
                    <a:pt x="581189" y="1925"/>
                  </a:cubicBezTo>
                  <a:cubicBezTo>
                    <a:pt x="607586" y="1876"/>
                    <a:pt x="627744" y="20993"/>
                    <a:pt x="630567" y="44518"/>
                  </a:cubicBezTo>
                  <a:cubicBezTo>
                    <a:pt x="633192" y="66409"/>
                    <a:pt x="618235" y="99394"/>
                    <a:pt x="586884" y="99295"/>
                  </a:cubicBezTo>
                  <a:close/>
                </a:path>
              </a:pathLst>
            </a:custGeom>
            <a:solidFill>
              <a:schemeClr val="accent1"/>
            </a:solidFill>
            <a:ln w="49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5" name="Полилиния: фигура 24">
              <a:extLst>
                <a:ext uri="{FF2B5EF4-FFF2-40B4-BE49-F238E27FC236}">
                  <a16:creationId xmlns:a16="http://schemas.microsoft.com/office/drawing/2014/main" id="{23170CB3-7FE3-48F8-976A-9DB3F0AD61C0}"/>
                </a:ext>
              </a:extLst>
            </p:cNvPr>
            <p:cNvSpPr/>
            <p:nvPr/>
          </p:nvSpPr>
          <p:spPr>
            <a:xfrm>
              <a:off x="1789686" y="2187189"/>
              <a:ext cx="425929" cy="425929"/>
            </a:xfrm>
            <a:custGeom>
              <a:avLst/>
              <a:gdLst>
                <a:gd name="connsiteX0" fmla="*/ 379368 w 425928"/>
                <a:gd name="connsiteY0" fmla="*/ 99858 h 425928"/>
                <a:gd name="connsiteX1" fmla="*/ 100236 w 425928"/>
                <a:gd name="connsiteY1" fmla="*/ 374533 h 425928"/>
                <a:gd name="connsiteX2" fmla="*/ 53433 w 425928"/>
                <a:gd name="connsiteY2" fmla="*/ 428665 h 425928"/>
                <a:gd name="connsiteX3" fmla="*/ 1926 w 425928"/>
                <a:gd name="connsiteY3" fmla="*/ 379337 h 425928"/>
                <a:gd name="connsiteX4" fmla="*/ 373128 w 425928"/>
                <a:gd name="connsiteY4" fmla="*/ 1944 h 425928"/>
                <a:gd name="connsiteX5" fmla="*/ 428053 w 425928"/>
                <a:gd name="connsiteY5" fmla="*/ 45230 h 425928"/>
                <a:gd name="connsiteX6" fmla="*/ 379319 w 425928"/>
                <a:gd name="connsiteY6" fmla="*/ 99908 h 425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5928" h="425928">
                  <a:moveTo>
                    <a:pt x="379368" y="99858"/>
                  </a:moveTo>
                  <a:cubicBezTo>
                    <a:pt x="225737" y="101493"/>
                    <a:pt x="103455" y="222238"/>
                    <a:pt x="100236" y="374533"/>
                  </a:cubicBezTo>
                  <a:cubicBezTo>
                    <a:pt x="99592" y="404744"/>
                    <a:pt x="82258" y="427229"/>
                    <a:pt x="53433" y="428665"/>
                  </a:cubicBezTo>
                  <a:cubicBezTo>
                    <a:pt x="26491" y="430003"/>
                    <a:pt x="1827" y="409548"/>
                    <a:pt x="1926" y="379337"/>
                  </a:cubicBezTo>
                  <a:cubicBezTo>
                    <a:pt x="2669" y="172959"/>
                    <a:pt x="167196" y="6253"/>
                    <a:pt x="373128" y="1944"/>
                  </a:cubicBezTo>
                  <a:cubicBezTo>
                    <a:pt x="402844" y="1300"/>
                    <a:pt x="424586" y="17297"/>
                    <a:pt x="428053" y="45230"/>
                  </a:cubicBezTo>
                  <a:cubicBezTo>
                    <a:pt x="431272" y="71380"/>
                    <a:pt x="413244" y="99561"/>
                    <a:pt x="379319" y="99908"/>
                  </a:cubicBezTo>
                  <a:close/>
                </a:path>
              </a:pathLst>
            </a:custGeom>
            <a:solidFill>
              <a:schemeClr val="accent1"/>
            </a:solidFill>
            <a:ln w="49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6" name="Полилиния: фигура 25">
              <a:extLst>
                <a:ext uri="{FF2B5EF4-FFF2-40B4-BE49-F238E27FC236}">
                  <a16:creationId xmlns:a16="http://schemas.microsoft.com/office/drawing/2014/main" id="{6F162C5C-0D6F-4A75-B7DD-CAFE764C0F5A}"/>
                </a:ext>
              </a:extLst>
            </p:cNvPr>
            <p:cNvSpPr/>
            <p:nvPr/>
          </p:nvSpPr>
          <p:spPr>
            <a:xfrm>
              <a:off x="2118840" y="2516449"/>
              <a:ext cx="425929" cy="425929"/>
            </a:xfrm>
            <a:custGeom>
              <a:avLst/>
              <a:gdLst>
                <a:gd name="connsiteX0" fmla="*/ 56752 w 425928"/>
                <a:gd name="connsiteY0" fmla="*/ 428807 h 425928"/>
                <a:gd name="connsiteX1" fmla="*/ 1926 w 425928"/>
                <a:gd name="connsiteY1" fmla="*/ 378537 h 425928"/>
                <a:gd name="connsiteX2" fmla="*/ 53681 w 425928"/>
                <a:gd name="connsiteY2" fmla="*/ 330447 h 425928"/>
                <a:gd name="connsiteX3" fmla="*/ 330832 w 425928"/>
                <a:gd name="connsiteY3" fmla="*/ 49879 h 425928"/>
                <a:gd name="connsiteX4" fmla="*/ 382587 w 425928"/>
                <a:gd name="connsiteY4" fmla="*/ 1986 h 425928"/>
                <a:gd name="connsiteX5" fmla="*/ 428746 w 425928"/>
                <a:gd name="connsiteY5" fmla="*/ 54831 h 425928"/>
                <a:gd name="connsiteX6" fmla="*/ 56801 w 425928"/>
                <a:gd name="connsiteY6" fmla="*/ 428856 h 425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5928" h="425928">
                  <a:moveTo>
                    <a:pt x="56752" y="428807"/>
                  </a:moveTo>
                  <a:cubicBezTo>
                    <a:pt x="22281" y="429599"/>
                    <a:pt x="2025" y="407263"/>
                    <a:pt x="1926" y="378537"/>
                  </a:cubicBezTo>
                  <a:cubicBezTo>
                    <a:pt x="1827" y="351991"/>
                    <a:pt x="24015" y="330744"/>
                    <a:pt x="53681" y="330447"/>
                  </a:cubicBezTo>
                  <a:cubicBezTo>
                    <a:pt x="208155" y="328713"/>
                    <a:pt x="329742" y="203906"/>
                    <a:pt x="330832" y="49879"/>
                  </a:cubicBezTo>
                  <a:cubicBezTo>
                    <a:pt x="331030" y="19915"/>
                    <a:pt x="355744" y="699"/>
                    <a:pt x="382587" y="1986"/>
                  </a:cubicBezTo>
                  <a:cubicBezTo>
                    <a:pt x="409431" y="3274"/>
                    <a:pt x="429192" y="25115"/>
                    <a:pt x="428746" y="54831"/>
                  </a:cubicBezTo>
                  <a:cubicBezTo>
                    <a:pt x="425626" y="258732"/>
                    <a:pt x="263674" y="423953"/>
                    <a:pt x="56801" y="428856"/>
                  </a:cubicBezTo>
                  <a:close/>
                </a:path>
              </a:pathLst>
            </a:custGeom>
            <a:solidFill>
              <a:schemeClr val="accent1"/>
            </a:solidFill>
            <a:ln w="49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7" name="Полилиния: фигура 26">
              <a:extLst>
                <a:ext uri="{FF2B5EF4-FFF2-40B4-BE49-F238E27FC236}">
                  <a16:creationId xmlns:a16="http://schemas.microsoft.com/office/drawing/2014/main" id="{8AF2051D-6CE6-4E7D-BA1F-9EFFB60B2D95}"/>
                </a:ext>
              </a:extLst>
            </p:cNvPr>
            <p:cNvSpPr/>
            <p:nvPr/>
          </p:nvSpPr>
          <p:spPr>
            <a:xfrm>
              <a:off x="1302572" y="3332523"/>
              <a:ext cx="807284" cy="277349"/>
            </a:xfrm>
            <a:custGeom>
              <a:avLst/>
              <a:gdLst>
                <a:gd name="connsiteX0" fmla="*/ 732710 w 807284"/>
                <a:gd name="connsiteY0" fmla="*/ 124144 h 277348"/>
                <a:gd name="connsiteX1" fmla="*/ 800463 w 807284"/>
                <a:gd name="connsiteY1" fmla="*/ 143906 h 277348"/>
                <a:gd name="connsiteX2" fmla="*/ 778176 w 807284"/>
                <a:gd name="connsiteY2" fmla="*/ 210866 h 277348"/>
                <a:gd name="connsiteX3" fmla="*/ 22003 w 807284"/>
                <a:gd name="connsiteY3" fmla="*/ 91407 h 277348"/>
                <a:gd name="connsiteX4" fmla="*/ 15862 w 807284"/>
                <a:gd name="connsiteY4" fmla="*/ 16622 h 277348"/>
                <a:gd name="connsiteX5" fmla="*/ 89458 w 807284"/>
                <a:gd name="connsiteY5" fmla="*/ 19495 h 277348"/>
                <a:gd name="connsiteX6" fmla="*/ 732710 w 807284"/>
                <a:gd name="connsiteY6" fmla="*/ 124144 h 277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07284" h="277348">
                  <a:moveTo>
                    <a:pt x="732710" y="124144"/>
                  </a:moveTo>
                  <a:cubicBezTo>
                    <a:pt x="761881" y="109980"/>
                    <a:pt x="788230" y="120826"/>
                    <a:pt x="800463" y="143906"/>
                  </a:cubicBezTo>
                  <a:cubicBezTo>
                    <a:pt x="813538" y="168619"/>
                    <a:pt x="804227" y="197989"/>
                    <a:pt x="778176" y="210866"/>
                  </a:cubicBezTo>
                  <a:cubicBezTo>
                    <a:pt x="526184" y="335574"/>
                    <a:pt x="222982" y="287384"/>
                    <a:pt x="22003" y="91407"/>
                  </a:cubicBezTo>
                  <a:cubicBezTo>
                    <a:pt x="-86" y="69863"/>
                    <a:pt x="-6524" y="39553"/>
                    <a:pt x="15862" y="16622"/>
                  </a:cubicBezTo>
                  <a:cubicBezTo>
                    <a:pt x="36316" y="-4328"/>
                    <a:pt x="67320" y="-2446"/>
                    <a:pt x="89458" y="19495"/>
                  </a:cubicBezTo>
                  <a:cubicBezTo>
                    <a:pt x="258542" y="187439"/>
                    <a:pt x="516725" y="228844"/>
                    <a:pt x="732710" y="124144"/>
                  </a:cubicBezTo>
                  <a:close/>
                </a:path>
              </a:pathLst>
            </a:custGeom>
            <a:solidFill>
              <a:schemeClr val="accent1"/>
            </a:solidFill>
            <a:ln w="49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29" name="Рисунок 27">
            <a:extLst>
              <a:ext uri="{FF2B5EF4-FFF2-40B4-BE49-F238E27FC236}">
                <a16:creationId xmlns:a16="http://schemas.microsoft.com/office/drawing/2014/main" id="{E447DCE5-D370-42A5-A0F9-26C2CB2F6BA1}"/>
              </a:ext>
            </a:extLst>
          </p:cNvPr>
          <p:cNvGrpSpPr/>
          <p:nvPr/>
        </p:nvGrpSpPr>
        <p:grpSpPr>
          <a:xfrm>
            <a:off x="8639669" y="2219284"/>
            <a:ext cx="392972" cy="427419"/>
            <a:chOff x="3433763" y="4937760"/>
            <a:chExt cx="1275072" cy="1386840"/>
          </a:xfrm>
        </p:grpSpPr>
        <p:sp>
          <p:nvSpPr>
            <p:cNvPr id="30" name="Полилиния: фигура 29">
              <a:extLst>
                <a:ext uri="{FF2B5EF4-FFF2-40B4-BE49-F238E27FC236}">
                  <a16:creationId xmlns:a16="http://schemas.microsoft.com/office/drawing/2014/main" id="{30873044-BA7D-43B5-B7B5-BDE8EC88F535}"/>
                </a:ext>
              </a:extLst>
            </p:cNvPr>
            <p:cNvSpPr/>
            <p:nvPr/>
          </p:nvSpPr>
          <p:spPr>
            <a:xfrm>
              <a:off x="4598963" y="5787819"/>
              <a:ext cx="54744" cy="536032"/>
            </a:xfrm>
            <a:custGeom>
              <a:avLst/>
              <a:gdLst>
                <a:gd name="connsiteX0" fmla="*/ 54809 w 54743"/>
                <a:gd name="connsiteY0" fmla="*/ 407 h 536031"/>
                <a:gd name="connsiteX1" fmla="*/ 55128 w 54743"/>
                <a:gd name="connsiteY1" fmla="*/ 508246 h 536031"/>
                <a:gd name="connsiteX2" fmla="*/ 28509 w 54743"/>
                <a:gd name="connsiteY2" fmla="*/ 537192 h 536031"/>
                <a:gd name="connsiteX3" fmla="*/ 407 w 54743"/>
                <a:gd name="connsiteY3" fmla="*/ 508246 h 536031"/>
                <a:gd name="connsiteX4" fmla="*/ 589 w 54743"/>
                <a:gd name="connsiteY4" fmla="*/ 9348 h 536031"/>
                <a:gd name="connsiteX5" fmla="*/ 54786 w 54743"/>
                <a:gd name="connsiteY5" fmla="*/ 407 h 536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743" h="536031">
                  <a:moveTo>
                    <a:pt x="54809" y="407"/>
                  </a:moveTo>
                  <a:lnTo>
                    <a:pt x="55128" y="508246"/>
                  </a:lnTo>
                  <a:cubicBezTo>
                    <a:pt x="55128" y="524737"/>
                    <a:pt x="41237" y="537443"/>
                    <a:pt x="28509" y="537192"/>
                  </a:cubicBezTo>
                  <a:cubicBezTo>
                    <a:pt x="12884" y="536872"/>
                    <a:pt x="407" y="525331"/>
                    <a:pt x="407" y="508246"/>
                  </a:cubicBezTo>
                  <a:lnTo>
                    <a:pt x="589" y="9348"/>
                  </a:lnTo>
                  <a:lnTo>
                    <a:pt x="54786" y="407"/>
                  </a:lnTo>
                  <a:close/>
                </a:path>
              </a:pathLst>
            </a:custGeom>
            <a:solidFill>
              <a:schemeClr val="accent1"/>
            </a:solidFill>
            <a:ln w="22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1" name="Полилиния: фигура 30">
              <a:extLst>
                <a:ext uri="{FF2B5EF4-FFF2-40B4-BE49-F238E27FC236}">
                  <a16:creationId xmlns:a16="http://schemas.microsoft.com/office/drawing/2014/main" id="{5E756BF9-BE17-40C4-93D3-3CC393149314}"/>
                </a:ext>
              </a:extLst>
            </p:cNvPr>
            <p:cNvSpPr/>
            <p:nvPr/>
          </p:nvSpPr>
          <p:spPr>
            <a:xfrm>
              <a:off x="4599032" y="4937358"/>
              <a:ext cx="54744" cy="536032"/>
            </a:xfrm>
            <a:custGeom>
              <a:avLst/>
              <a:gdLst>
                <a:gd name="connsiteX0" fmla="*/ 54923 w 54743"/>
                <a:gd name="connsiteY0" fmla="*/ 27546 h 536031"/>
                <a:gd name="connsiteX1" fmla="*/ 54923 w 54743"/>
                <a:gd name="connsiteY1" fmla="*/ 537438 h 536031"/>
                <a:gd name="connsiteX2" fmla="*/ 475 w 54743"/>
                <a:gd name="connsiteY2" fmla="*/ 528611 h 536031"/>
                <a:gd name="connsiteX3" fmla="*/ 407 w 54743"/>
                <a:gd name="connsiteY3" fmla="*/ 29553 h 536031"/>
                <a:gd name="connsiteX4" fmla="*/ 24586 w 54743"/>
                <a:gd name="connsiteY4" fmla="*/ 653 h 536031"/>
                <a:gd name="connsiteX5" fmla="*/ 54923 w 54743"/>
                <a:gd name="connsiteY5" fmla="*/ 27546 h 536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743" h="536031">
                  <a:moveTo>
                    <a:pt x="54923" y="27546"/>
                  </a:moveTo>
                  <a:lnTo>
                    <a:pt x="54923" y="537438"/>
                  </a:lnTo>
                  <a:cubicBezTo>
                    <a:pt x="54923" y="537438"/>
                    <a:pt x="475" y="528611"/>
                    <a:pt x="475" y="528611"/>
                  </a:cubicBezTo>
                  <a:lnTo>
                    <a:pt x="407" y="29553"/>
                  </a:lnTo>
                  <a:cubicBezTo>
                    <a:pt x="407" y="14134"/>
                    <a:pt x="11150" y="2957"/>
                    <a:pt x="24586" y="653"/>
                  </a:cubicBezTo>
                  <a:cubicBezTo>
                    <a:pt x="35808" y="-1285"/>
                    <a:pt x="54945" y="8272"/>
                    <a:pt x="54923" y="27546"/>
                  </a:cubicBezTo>
                  <a:close/>
                </a:path>
              </a:pathLst>
            </a:custGeom>
            <a:solidFill>
              <a:schemeClr val="accent1"/>
            </a:solidFill>
            <a:ln w="22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2" name="Полилиния: фигура 31">
              <a:extLst>
                <a:ext uri="{FF2B5EF4-FFF2-40B4-BE49-F238E27FC236}">
                  <a16:creationId xmlns:a16="http://schemas.microsoft.com/office/drawing/2014/main" id="{9EBF2A0A-5467-44BF-89BE-4AC77E5AC14C}"/>
                </a:ext>
              </a:extLst>
            </p:cNvPr>
            <p:cNvSpPr/>
            <p:nvPr/>
          </p:nvSpPr>
          <p:spPr>
            <a:xfrm>
              <a:off x="4117007" y="5735721"/>
              <a:ext cx="396892" cy="396892"/>
            </a:xfrm>
            <a:custGeom>
              <a:avLst/>
              <a:gdLst>
                <a:gd name="connsiteX0" fmla="*/ 43980 w 396891"/>
                <a:gd name="connsiteY0" fmla="*/ 393010 h 396891"/>
                <a:gd name="connsiteX1" fmla="*/ 5796 w 396891"/>
                <a:gd name="connsiteY1" fmla="*/ 389931 h 396891"/>
                <a:gd name="connsiteX2" fmla="*/ 8442 w 396891"/>
                <a:gd name="connsiteY2" fmla="*/ 351223 h 396891"/>
                <a:gd name="connsiteX3" fmla="*/ 352940 w 396891"/>
                <a:gd name="connsiteY3" fmla="*/ 407 h 396891"/>
                <a:gd name="connsiteX4" fmla="*/ 396894 w 396891"/>
                <a:gd name="connsiteY4" fmla="*/ 36720 h 396891"/>
                <a:gd name="connsiteX5" fmla="*/ 43957 w 396891"/>
                <a:gd name="connsiteY5" fmla="*/ 392988 h 396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6891" h="396891">
                  <a:moveTo>
                    <a:pt x="43980" y="393010"/>
                  </a:moveTo>
                  <a:cubicBezTo>
                    <a:pt x="33830" y="403252"/>
                    <a:pt x="11271" y="397162"/>
                    <a:pt x="5796" y="389931"/>
                  </a:cubicBezTo>
                  <a:cubicBezTo>
                    <a:pt x="-1526" y="380260"/>
                    <a:pt x="-2073" y="361943"/>
                    <a:pt x="8442" y="351223"/>
                  </a:cubicBezTo>
                  <a:lnTo>
                    <a:pt x="352940" y="407"/>
                  </a:lnTo>
                  <a:lnTo>
                    <a:pt x="396894" y="36720"/>
                  </a:lnTo>
                  <a:lnTo>
                    <a:pt x="43957" y="392988"/>
                  </a:lnTo>
                  <a:close/>
                </a:path>
              </a:pathLst>
            </a:custGeom>
            <a:solidFill>
              <a:schemeClr val="accent1"/>
            </a:solidFill>
            <a:ln w="22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3" name="Полилиния: фигура 32">
              <a:extLst>
                <a:ext uri="{FF2B5EF4-FFF2-40B4-BE49-F238E27FC236}">
                  <a16:creationId xmlns:a16="http://schemas.microsoft.com/office/drawing/2014/main" id="{50406584-DBAD-4817-B93C-76226C9EC912}"/>
                </a:ext>
              </a:extLst>
            </p:cNvPr>
            <p:cNvSpPr/>
            <p:nvPr/>
          </p:nvSpPr>
          <p:spPr>
            <a:xfrm>
              <a:off x="4105048" y="5144014"/>
              <a:ext cx="408297" cy="378644"/>
            </a:xfrm>
            <a:custGeom>
              <a:avLst/>
              <a:gdLst>
                <a:gd name="connsiteX0" fmla="*/ 408877 w 408296"/>
                <a:gd name="connsiteY0" fmla="*/ 341936 h 378643"/>
                <a:gd name="connsiteX1" fmla="*/ 368503 w 408296"/>
                <a:gd name="connsiteY1" fmla="*/ 379253 h 378643"/>
                <a:gd name="connsiteX2" fmla="*/ 7742 w 408296"/>
                <a:gd name="connsiteY2" fmla="*/ 46571 h 378643"/>
                <a:gd name="connsiteX3" fmla="*/ 8472 w 408296"/>
                <a:gd name="connsiteY3" fmla="*/ 7406 h 378643"/>
                <a:gd name="connsiteX4" fmla="*/ 47568 w 408296"/>
                <a:gd name="connsiteY4" fmla="*/ 8501 h 378643"/>
                <a:gd name="connsiteX5" fmla="*/ 408877 w 408296"/>
                <a:gd name="connsiteY5" fmla="*/ 341936 h 378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296" h="378643">
                  <a:moveTo>
                    <a:pt x="408877" y="341936"/>
                  </a:moveTo>
                  <a:lnTo>
                    <a:pt x="368503" y="379253"/>
                  </a:lnTo>
                  <a:lnTo>
                    <a:pt x="7742" y="46571"/>
                  </a:lnTo>
                  <a:cubicBezTo>
                    <a:pt x="-3434" y="36261"/>
                    <a:pt x="-743" y="15618"/>
                    <a:pt x="8472" y="7406"/>
                  </a:cubicBezTo>
                  <a:cubicBezTo>
                    <a:pt x="18942" y="-1900"/>
                    <a:pt x="35821" y="-2311"/>
                    <a:pt x="47568" y="8501"/>
                  </a:cubicBezTo>
                  <a:lnTo>
                    <a:pt x="408877" y="341936"/>
                  </a:lnTo>
                  <a:close/>
                </a:path>
              </a:pathLst>
            </a:custGeom>
            <a:solidFill>
              <a:schemeClr val="accent1"/>
            </a:solidFill>
            <a:ln w="22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4" name="Полилиния: фигура 33">
              <a:extLst>
                <a:ext uri="{FF2B5EF4-FFF2-40B4-BE49-F238E27FC236}">
                  <a16:creationId xmlns:a16="http://schemas.microsoft.com/office/drawing/2014/main" id="{0A4718DF-3698-4DEF-B245-234C9DECBB13}"/>
                </a:ext>
              </a:extLst>
            </p:cNvPr>
            <p:cNvSpPr/>
            <p:nvPr/>
          </p:nvSpPr>
          <p:spPr>
            <a:xfrm>
              <a:off x="4378487" y="5138513"/>
              <a:ext cx="200727" cy="342148"/>
            </a:xfrm>
            <a:custGeom>
              <a:avLst/>
              <a:gdLst>
                <a:gd name="connsiteX0" fmla="*/ 201723 w 200726"/>
                <a:gd name="connsiteY0" fmla="*/ 325380 h 342148"/>
                <a:gd name="connsiteX1" fmla="*/ 148804 w 200726"/>
                <a:gd name="connsiteY1" fmla="*/ 342077 h 342148"/>
                <a:gd name="connsiteX2" fmla="*/ 1909 w 200726"/>
                <a:gd name="connsiteY2" fmla="*/ 35786 h 342148"/>
                <a:gd name="connsiteX3" fmla="*/ 20407 w 200726"/>
                <a:gd name="connsiteY3" fmla="*/ 1069 h 342148"/>
                <a:gd name="connsiteX4" fmla="*/ 54942 w 200726"/>
                <a:gd name="connsiteY4" fmla="*/ 19203 h 342148"/>
                <a:gd name="connsiteX5" fmla="*/ 201723 w 200726"/>
                <a:gd name="connsiteY5" fmla="*/ 325357 h 342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0726" h="342148">
                  <a:moveTo>
                    <a:pt x="201723" y="325380"/>
                  </a:moveTo>
                  <a:cubicBezTo>
                    <a:pt x="201723" y="325768"/>
                    <a:pt x="148804" y="342077"/>
                    <a:pt x="148804" y="342077"/>
                  </a:cubicBezTo>
                  <a:lnTo>
                    <a:pt x="1909" y="35786"/>
                  </a:lnTo>
                  <a:cubicBezTo>
                    <a:pt x="-4341" y="22761"/>
                    <a:pt x="10303" y="3190"/>
                    <a:pt x="20407" y="1069"/>
                  </a:cubicBezTo>
                  <a:cubicBezTo>
                    <a:pt x="34572" y="-1896"/>
                    <a:pt x="47734" y="5266"/>
                    <a:pt x="54942" y="19203"/>
                  </a:cubicBezTo>
                  <a:lnTo>
                    <a:pt x="201723" y="325357"/>
                  </a:lnTo>
                  <a:close/>
                </a:path>
              </a:pathLst>
            </a:custGeom>
            <a:solidFill>
              <a:schemeClr val="accent1"/>
            </a:solidFill>
            <a:ln w="22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5" name="Полилиния: фигура 34">
              <a:extLst>
                <a:ext uri="{FF2B5EF4-FFF2-40B4-BE49-F238E27FC236}">
                  <a16:creationId xmlns:a16="http://schemas.microsoft.com/office/drawing/2014/main" id="{EA1FA060-DE82-413D-81BA-4D8CD17068ED}"/>
                </a:ext>
              </a:extLst>
            </p:cNvPr>
            <p:cNvSpPr/>
            <p:nvPr/>
          </p:nvSpPr>
          <p:spPr>
            <a:xfrm>
              <a:off x="4397279" y="5782048"/>
              <a:ext cx="182479" cy="342148"/>
            </a:xfrm>
            <a:custGeom>
              <a:avLst/>
              <a:gdLst>
                <a:gd name="connsiteX0" fmla="*/ 184072 w 182478"/>
                <a:gd name="connsiteY0" fmla="*/ 15484 h 342148"/>
                <a:gd name="connsiteX1" fmla="*/ 53417 w 182478"/>
                <a:gd name="connsiteY1" fmla="*/ 324786 h 342148"/>
                <a:gd name="connsiteX2" fmla="*/ 18905 w 182478"/>
                <a:gd name="connsiteY2" fmla="*/ 341027 h 342148"/>
                <a:gd name="connsiteX3" fmla="*/ 1958 w 182478"/>
                <a:gd name="connsiteY3" fmla="*/ 305421 h 342148"/>
                <a:gd name="connsiteX4" fmla="*/ 130879 w 182478"/>
                <a:gd name="connsiteY4" fmla="*/ 407 h 342148"/>
                <a:gd name="connsiteX5" fmla="*/ 184072 w 182478"/>
                <a:gd name="connsiteY5" fmla="*/ 15484 h 342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2478" h="342148">
                  <a:moveTo>
                    <a:pt x="184072" y="15484"/>
                  </a:moveTo>
                  <a:lnTo>
                    <a:pt x="53417" y="324786"/>
                  </a:lnTo>
                  <a:cubicBezTo>
                    <a:pt x="47737" y="338244"/>
                    <a:pt x="30242" y="344243"/>
                    <a:pt x="18905" y="341027"/>
                  </a:cubicBezTo>
                  <a:cubicBezTo>
                    <a:pt x="7569" y="337811"/>
                    <a:pt x="-3813" y="319061"/>
                    <a:pt x="1958" y="305421"/>
                  </a:cubicBezTo>
                  <a:lnTo>
                    <a:pt x="130879" y="407"/>
                  </a:lnTo>
                  <a:lnTo>
                    <a:pt x="184072" y="15484"/>
                  </a:lnTo>
                  <a:close/>
                </a:path>
              </a:pathLst>
            </a:custGeom>
            <a:solidFill>
              <a:schemeClr val="accent1"/>
            </a:solidFill>
            <a:ln w="22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6" name="Полилиния: фигура 35">
              <a:extLst>
                <a:ext uri="{FF2B5EF4-FFF2-40B4-BE49-F238E27FC236}">
                  <a16:creationId xmlns:a16="http://schemas.microsoft.com/office/drawing/2014/main" id="{3D201949-8FDA-4A24-A2B8-AEF490874ECB}"/>
                </a:ext>
              </a:extLst>
            </p:cNvPr>
            <p:cNvSpPr/>
            <p:nvPr/>
          </p:nvSpPr>
          <p:spPr>
            <a:xfrm>
              <a:off x="4473418" y="5513941"/>
              <a:ext cx="234942" cy="234942"/>
            </a:xfrm>
            <a:custGeom>
              <a:avLst/>
              <a:gdLst>
                <a:gd name="connsiteX0" fmla="*/ 117604 w 234941"/>
                <a:gd name="connsiteY0" fmla="*/ 407 h 234941"/>
                <a:gd name="connsiteX1" fmla="*/ 407 w 234941"/>
                <a:gd name="connsiteY1" fmla="*/ 117604 h 234941"/>
                <a:gd name="connsiteX2" fmla="*/ 117604 w 234941"/>
                <a:gd name="connsiteY2" fmla="*/ 234801 h 234941"/>
                <a:gd name="connsiteX3" fmla="*/ 234801 w 234941"/>
                <a:gd name="connsiteY3" fmla="*/ 117604 h 234941"/>
                <a:gd name="connsiteX4" fmla="*/ 117604 w 234941"/>
                <a:gd name="connsiteY4" fmla="*/ 407 h 234941"/>
                <a:gd name="connsiteX5" fmla="*/ 186650 w 234941"/>
                <a:gd name="connsiteY5" fmla="*/ 117581 h 234941"/>
                <a:gd name="connsiteX6" fmla="*/ 117627 w 234941"/>
                <a:gd name="connsiteY6" fmla="*/ 186604 h 234941"/>
                <a:gd name="connsiteX7" fmla="*/ 48604 w 234941"/>
                <a:gd name="connsiteY7" fmla="*/ 117581 h 234941"/>
                <a:gd name="connsiteX8" fmla="*/ 117627 w 234941"/>
                <a:gd name="connsiteY8" fmla="*/ 48559 h 234941"/>
                <a:gd name="connsiteX9" fmla="*/ 186650 w 234941"/>
                <a:gd name="connsiteY9" fmla="*/ 117581 h 234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4941" h="234941">
                  <a:moveTo>
                    <a:pt x="117604" y="407"/>
                  </a:moveTo>
                  <a:cubicBezTo>
                    <a:pt x="52984" y="407"/>
                    <a:pt x="407" y="52984"/>
                    <a:pt x="407" y="117604"/>
                  </a:cubicBezTo>
                  <a:cubicBezTo>
                    <a:pt x="407" y="182224"/>
                    <a:pt x="52984" y="234801"/>
                    <a:pt x="117604" y="234801"/>
                  </a:cubicBezTo>
                  <a:cubicBezTo>
                    <a:pt x="182225" y="234801"/>
                    <a:pt x="234801" y="182224"/>
                    <a:pt x="234801" y="117604"/>
                  </a:cubicBezTo>
                  <a:cubicBezTo>
                    <a:pt x="234801" y="52984"/>
                    <a:pt x="182225" y="407"/>
                    <a:pt x="117604" y="407"/>
                  </a:cubicBezTo>
                  <a:close/>
                  <a:moveTo>
                    <a:pt x="186650" y="117581"/>
                  </a:moveTo>
                  <a:cubicBezTo>
                    <a:pt x="186650" y="155651"/>
                    <a:pt x="155674" y="186604"/>
                    <a:pt x="117627" y="186604"/>
                  </a:cubicBezTo>
                  <a:cubicBezTo>
                    <a:pt x="79580" y="186604"/>
                    <a:pt x="48604" y="155628"/>
                    <a:pt x="48604" y="117581"/>
                  </a:cubicBezTo>
                  <a:cubicBezTo>
                    <a:pt x="48604" y="79534"/>
                    <a:pt x="79580" y="48559"/>
                    <a:pt x="117627" y="48559"/>
                  </a:cubicBezTo>
                  <a:cubicBezTo>
                    <a:pt x="155674" y="48559"/>
                    <a:pt x="186650" y="79534"/>
                    <a:pt x="186650" y="117581"/>
                  </a:cubicBezTo>
                  <a:close/>
                </a:path>
              </a:pathLst>
            </a:custGeom>
            <a:solidFill>
              <a:srgbClr val="000000"/>
            </a:solidFill>
            <a:ln w="22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7" name="Полилиния: фигура 36">
              <a:extLst>
                <a:ext uri="{FF2B5EF4-FFF2-40B4-BE49-F238E27FC236}">
                  <a16:creationId xmlns:a16="http://schemas.microsoft.com/office/drawing/2014/main" id="{35016763-6D42-4EA5-A544-AB45863BF080}"/>
                </a:ext>
              </a:extLst>
            </p:cNvPr>
            <p:cNvSpPr/>
            <p:nvPr/>
          </p:nvSpPr>
          <p:spPr>
            <a:xfrm>
              <a:off x="3432052" y="5599474"/>
              <a:ext cx="937486" cy="59306"/>
            </a:xfrm>
            <a:custGeom>
              <a:avLst/>
              <a:gdLst>
                <a:gd name="connsiteX0" fmla="*/ 907765 w 937485"/>
                <a:gd name="connsiteY0" fmla="*/ 58735 h 59305"/>
                <a:gd name="connsiteX1" fmla="*/ 30223 w 937485"/>
                <a:gd name="connsiteY1" fmla="*/ 58735 h 59305"/>
                <a:gd name="connsiteX2" fmla="*/ 1711 w 937485"/>
                <a:gd name="connsiteY2" fmla="*/ 30223 h 59305"/>
                <a:gd name="connsiteX3" fmla="*/ 30223 w 937485"/>
                <a:gd name="connsiteY3" fmla="*/ 1711 h 59305"/>
                <a:gd name="connsiteX4" fmla="*/ 907765 w 937485"/>
                <a:gd name="connsiteY4" fmla="*/ 1711 h 59305"/>
                <a:gd name="connsiteX5" fmla="*/ 936277 w 937485"/>
                <a:gd name="connsiteY5" fmla="*/ 30223 h 59305"/>
                <a:gd name="connsiteX6" fmla="*/ 907765 w 937485"/>
                <a:gd name="connsiteY6" fmla="*/ 58735 h 59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7485" h="59305">
                  <a:moveTo>
                    <a:pt x="907765" y="58735"/>
                  </a:moveTo>
                  <a:lnTo>
                    <a:pt x="30223" y="58735"/>
                  </a:lnTo>
                  <a:cubicBezTo>
                    <a:pt x="14484" y="58735"/>
                    <a:pt x="1711" y="45962"/>
                    <a:pt x="1711" y="30223"/>
                  </a:cubicBezTo>
                  <a:cubicBezTo>
                    <a:pt x="1711" y="14484"/>
                    <a:pt x="14484" y="1711"/>
                    <a:pt x="30223" y="1711"/>
                  </a:cubicBezTo>
                  <a:lnTo>
                    <a:pt x="907765" y="1711"/>
                  </a:lnTo>
                  <a:cubicBezTo>
                    <a:pt x="923503" y="1711"/>
                    <a:pt x="936277" y="14484"/>
                    <a:pt x="936277" y="30223"/>
                  </a:cubicBezTo>
                  <a:cubicBezTo>
                    <a:pt x="936277" y="45962"/>
                    <a:pt x="923503" y="58735"/>
                    <a:pt x="907765" y="58735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8" name="Полилиния: фигура 37">
              <a:extLst>
                <a:ext uri="{FF2B5EF4-FFF2-40B4-BE49-F238E27FC236}">
                  <a16:creationId xmlns:a16="http://schemas.microsoft.com/office/drawing/2014/main" id="{A0B91962-4623-45BF-B589-F25495707639}"/>
                </a:ext>
              </a:extLst>
            </p:cNvPr>
            <p:cNvSpPr/>
            <p:nvPr/>
          </p:nvSpPr>
          <p:spPr>
            <a:xfrm>
              <a:off x="4313129" y="5542701"/>
              <a:ext cx="150545" cy="173355"/>
            </a:xfrm>
            <a:custGeom>
              <a:avLst/>
              <a:gdLst>
                <a:gd name="connsiteX0" fmla="*/ 1711 w 150545"/>
                <a:gd name="connsiteY0" fmla="*/ 172306 h 173355"/>
                <a:gd name="connsiteX1" fmla="*/ 149428 w 150545"/>
                <a:gd name="connsiteY1" fmla="*/ 86997 h 173355"/>
                <a:gd name="connsiteX2" fmla="*/ 1711 w 150545"/>
                <a:gd name="connsiteY2" fmla="*/ 1711 h 173355"/>
                <a:gd name="connsiteX3" fmla="*/ 1711 w 150545"/>
                <a:gd name="connsiteY3" fmla="*/ 172306 h 173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0545" h="173355">
                  <a:moveTo>
                    <a:pt x="1711" y="172306"/>
                  </a:moveTo>
                  <a:lnTo>
                    <a:pt x="149428" y="86997"/>
                  </a:lnTo>
                  <a:lnTo>
                    <a:pt x="1711" y="1711"/>
                  </a:lnTo>
                  <a:lnTo>
                    <a:pt x="1711" y="172306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B34F6A7B-1131-4E8B-932D-8DE90E7E6AE8}"/>
              </a:ext>
            </a:extLst>
          </p:cNvPr>
          <p:cNvSpPr/>
          <p:nvPr/>
        </p:nvSpPr>
        <p:spPr>
          <a:xfrm>
            <a:off x="661747" y="2808367"/>
            <a:ext cx="2791400" cy="1733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ru-RU" dirty="0">
                <a:latin typeface="+mj-lt"/>
              </a:rPr>
              <a:t>1. Detection and tracking</a:t>
            </a:r>
            <a:br>
              <a:rPr lang="ru-RU" dirty="0">
                <a:latin typeface="+mj-lt"/>
              </a:rPr>
            </a:br>
            <a:endParaRPr lang="ru-RU" dirty="0">
              <a:latin typeface="+mj-lt"/>
            </a:endParaRPr>
          </a:p>
          <a:p>
            <a:pPr marL="285750" indent="-285750"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ru-RU" sz="1600" dirty="0"/>
              <a:t>3D TWA and AESA radar;</a:t>
            </a:r>
          </a:p>
          <a:p>
            <a:pPr marL="285750" indent="-285750"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ru-RU" sz="1600" dirty="0"/>
              <a:t>Optoelectronic identification.</a:t>
            </a: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CBA77482-F76E-461F-83DB-9DD567094D73}"/>
              </a:ext>
            </a:extLst>
          </p:cNvPr>
          <p:cNvSpPr/>
          <p:nvPr/>
        </p:nvSpPr>
        <p:spPr>
          <a:xfrm>
            <a:off x="4592273" y="2808367"/>
            <a:ext cx="2855358" cy="1733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ru-RU" dirty="0">
                <a:latin typeface="+mj-lt"/>
              </a:rPr>
              <a:t>2. Radioelectronic suppression</a:t>
            </a:r>
          </a:p>
          <a:p>
            <a:pPr marL="285750" indent="-285750"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ru-RU" sz="1600" dirty="0" err="1"/>
              <a:t>Soft-Kill: JN1101 jammers;</a:t>
            </a:r>
          </a:p>
          <a:p>
            <a:pPr marL="285750" indent="-285750"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ru-RU" sz="1600" dirty="0"/>
              <a:t>Interruption of communication and navigation channels.</a:t>
            </a:r>
            <a:br>
              <a:rPr lang="ru-RU" sz="1600" dirty="0"/>
            </a:br>
            <a:endParaRPr lang="ru-RU" sz="1600" dirty="0"/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BFED56A6-A4A9-4F40-8C82-4A59AA7C5B4C}"/>
              </a:ext>
            </a:extLst>
          </p:cNvPr>
          <p:cNvSpPr/>
          <p:nvPr/>
        </p:nvSpPr>
        <p:spPr>
          <a:xfrm>
            <a:off x="8632836" y="2808367"/>
            <a:ext cx="2784538" cy="1733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ru-RU" dirty="0">
                <a:latin typeface="+mj-lt"/>
              </a:rPr>
              <a:t>3. Physical destruction</a:t>
            </a:r>
          </a:p>
          <a:p>
            <a:pPr marL="285750" indent="-285750"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ru-RU" sz="1600" dirty="0" err="1"/>
              <a:t>Hard-Kill: Silent Hunter laser;</a:t>
            </a:r>
          </a:p>
          <a:p>
            <a:pPr marL="285750" indent="-285750"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ru-RU" sz="1600" dirty="0"/>
              <a:t>Structural destruction of the target.</a:t>
            </a:r>
          </a:p>
        </p:txBody>
      </p:sp>
      <p:cxnSp>
        <p:nvCxnSpPr>
          <p:cNvPr id="43" name="Прямая со стрелкой 42">
            <a:extLst>
              <a:ext uri="{FF2B5EF4-FFF2-40B4-BE49-F238E27FC236}">
                <a16:creationId xmlns:a16="http://schemas.microsoft.com/office/drawing/2014/main" id="{EA05D15E-6362-459B-BE1F-76B8800B3F04}"/>
              </a:ext>
            </a:extLst>
          </p:cNvPr>
          <p:cNvCxnSpPr/>
          <p:nvPr/>
        </p:nvCxnSpPr>
        <p:spPr>
          <a:xfrm>
            <a:off x="543882" y="5245187"/>
            <a:ext cx="11104235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id="{6E5BFC32-D979-4596-8CB3-CFAC45ABA0AB}"/>
              </a:ext>
            </a:extLst>
          </p:cNvPr>
          <p:cNvCxnSpPr/>
          <p:nvPr/>
        </p:nvCxnSpPr>
        <p:spPr>
          <a:xfrm>
            <a:off x="543882" y="5144288"/>
            <a:ext cx="0" cy="20810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>
            <a:extLst>
              <a:ext uri="{FF2B5EF4-FFF2-40B4-BE49-F238E27FC236}">
                <a16:creationId xmlns:a16="http://schemas.microsoft.com/office/drawing/2014/main" id="{D18269F0-580B-4DA6-B05C-A42337D1D80A}"/>
              </a:ext>
            </a:extLst>
          </p:cNvPr>
          <p:cNvCxnSpPr/>
          <p:nvPr/>
        </p:nvCxnSpPr>
        <p:spPr>
          <a:xfrm>
            <a:off x="6096000" y="5139033"/>
            <a:ext cx="0" cy="20810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091FCE60-54F6-40B3-B640-67961138A4A9}"/>
              </a:ext>
            </a:extLst>
          </p:cNvPr>
          <p:cNvSpPr txBox="1"/>
          <p:nvPr/>
        </p:nvSpPr>
        <p:spPr>
          <a:xfrm>
            <a:off x="411408" y="5435670"/>
            <a:ext cx="12875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/>
              <a:t>Distant line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F245BCE-7FF3-45E4-96C5-F2B546A171BB}"/>
              </a:ext>
            </a:extLst>
          </p:cNvPr>
          <p:cNvSpPr txBox="1"/>
          <p:nvPr/>
        </p:nvSpPr>
        <p:spPr>
          <a:xfrm>
            <a:off x="5452234" y="5435669"/>
            <a:ext cx="12923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/>
              <a:t>Medium line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978F6F2-711C-410D-A5F8-371D04035F8B}"/>
              </a:ext>
            </a:extLst>
          </p:cNvPr>
          <p:cNvSpPr txBox="1"/>
          <p:nvPr/>
        </p:nvSpPr>
        <p:spPr>
          <a:xfrm>
            <a:off x="10417385" y="5367818"/>
            <a:ext cx="13179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/>
              <a:t>Close line</a:t>
            </a:r>
          </a:p>
        </p:txBody>
      </p:sp>
    </p:spTree>
    <p:extLst>
      <p:ext uri="{BB962C8B-B14F-4D97-AF65-F5344CB8AC3E}">
        <p14:creationId xmlns:p14="http://schemas.microsoft.com/office/powerpoint/2010/main" val="1733692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5F5C67CD-A84E-4A9D-B519-938BEC409E64}"/>
              </a:ext>
            </a:extLst>
          </p:cNvPr>
          <p:cNvGrpSpPr/>
          <p:nvPr/>
        </p:nvGrpSpPr>
        <p:grpSpPr>
          <a:xfrm>
            <a:off x="6719141" y="1415234"/>
            <a:ext cx="4789319" cy="3403071"/>
            <a:chOff x="630539" y="1211511"/>
            <a:chExt cx="3605781" cy="2966569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703585C3-2E95-4FB2-9C13-7AC192BB2CA7}"/>
                </a:ext>
              </a:extLst>
            </p:cNvPr>
            <p:cNvSpPr/>
            <p:nvPr/>
          </p:nvSpPr>
          <p:spPr>
            <a:xfrm>
              <a:off x="739584" y="1319511"/>
              <a:ext cx="3415778" cy="2753801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олилиния: фигура 11">
              <a:extLst>
                <a:ext uri="{FF2B5EF4-FFF2-40B4-BE49-F238E27FC236}">
                  <a16:creationId xmlns:a16="http://schemas.microsoft.com/office/drawing/2014/main" id="{568C2EB1-217C-4513-8548-5D28BE9D2698}"/>
                </a:ext>
              </a:extLst>
            </p:cNvPr>
            <p:cNvSpPr/>
            <p:nvPr/>
          </p:nvSpPr>
          <p:spPr>
            <a:xfrm>
              <a:off x="4073698" y="1211511"/>
              <a:ext cx="162622" cy="188294"/>
            </a:xfrm>
            <a:custGeom>
              <a:avLst/>
              <a:gdLst>
                <a:gd name="connsiteX0" fmla="*/ 0 w 192024"/>
                <a:gd name="connsiteY0" fmla="*/ 0 h 210312"/>
                <a:gd name="connsiteX1" fmla="*/ 192024 w 192024"/>
                <a:gd name="connsiteY1" fmla="*/ 0 h 210312"/>
                <a:gd name="connsiteX2" fmla="*/ 192024 w 192024"/>
                <a:gd name="connsiteY2" fmla="*/ 210312 h 210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2024" h="210312">
                  <a:moveTo>
                    <a:pt x="0" y="0"/>
                  </a:moveTo>
                  <a:lnTo>
                    <a:pt x="192024" y="0"/>
                  </a:lnTo>
                  <a:lnTo>
                    <a:pt x="192024" y="210312"/>
                  </a:lnTo>
                </a:path>
              </a:pathLst>
            </a:cu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олилиния: фигура 12">
              <a:extLst>
                <a:ext uri="{FF2B5EF4-FFF2-40B4-BE49-F238E27FC236}">
                  <a16:creationId xmlns:a16="http://schemas.microsoft.com/office/drawing/2014/main" id="{842576C9-C9CC-493B-BDBE-AECF9F622345}"/>
                </a:ext>
              </a:extLst>
            </p:cNvPr>
            <p:cNvSpPr/>
            <p:nvPr/>
          </p:nvSpPr>
          <p:spPr>
            <a:xfrm flipH="1" flipV="1">
              <a:off x="630539" y="3989786"/>
              <a:ext cx="162622" cy="188294"/>
            </a:xfrm>
            <a:custGeom>
              <a:avLst/>
              <a:gdLst>
                <a:gd name="connsiteX0" fmla="*/ 0 w 192024"/>
                <a:gd name="connsiteY0" fmla="*/ 0 h 210312"/>
                <a:gd name="connsiteX1" fmla="*/ 192024 w 192024"/>
                <a:gd name="connsiteY1" fmla="*/ 0 h 210312"/>
                <a:gd name="connsiteX2" fmla="*/ 192024 w 192024"/>
                <a:gd name="connsiteY2" fmla="*/ 210312 h 210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2024" h="210312">
                  <a:moveTo>
                    <a:pt x="0" y="0"/>
                  </a:moveTo>
                  <a:lnTo>
                    <a:pt x="192024" y="0"/>
                  </a:lnTo>
                  <a:lnTo>
                    <a:pt x="192024" y="210312"/>
                  </a:lnTo>
                </a:path>
              </a:pathLst>
            </a:cu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C404A0C-AFD3-4E57-BB85-E7C22D05C9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984" r="1"/>
          <a:stretch/>
        </p:blipFill>
        <p:spPr>
          <a:xfrm>
            <a:off x="7222303" y="1585181"/>
            <a:ext cx="3832672" cy="3062968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72DA592F-BDFB-496B-A475-3E3A467045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711" r="49563" b="8542"/>
          <a:stretch/>
        </p:blipFill>
        <p:spPr>
          <a:xfrm>
            <a:off x="661585" y="1535206"/>
            <a:ext cx="4666437" cy="315899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98A078-4F33-4441-A421-98681F163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Echelon 1: Active detection and targeting.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FA2A4BD-6F0C-47E1-AC10-891944C5233D}"/>
              </a:ext>
            </a:extLst>
          </p:cNvPr>
          <p:cNvSpPr/>
          <p:nvPr/>
        </p:nvSpPr>
        <p:spPr>
          <a:xfrm>
            <a:off x="371475" y="918369"/>
            <a:ext cx="797152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Early warning and precision tracking of low-flying targets.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938374E0-2A5B-445F-95C8-CB41F80D031C}"/>
              </a:ext>
            </a:extLst>
          </p:cNvPr>
          <p:cNvGrpSpPr/>
          <p:nvPr/>
        </p:nvGrpSpPr>
        <p:grpSpPr>
          <a:xfrm>
            <a:off x="554055" y="1415234"/>
            <a:ext cx="4892021" cy="3403071"/>
            <a:chOff x="398164" y="1211691"/>
            <a:chExt cx="3683103" cy="2966568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60F019C9-E15A-43C6-80E7-7176D044C6C9}"/>
                </a:ext>
              </a:extLst>
            </p:cNvPr>
            <p:cNvSpPr/>
            <p:nvPr/>
          </p:nvSpPr>
          <p:spPr>
            <a:xfrm>
              <a:off x="479475" y="1319511"/>
              <a:ext cx="3512912" cy="2753983"/>
            </a:xfrm>
            <a:prstGeom prst="rect">
              <a:avLst/>
            </a:prstGeom>
            <a:noFill/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олилиния: фигура 7">
              <a:extLst>
                <a:ext uri="{FF2B5EF4-FFF2-40B4-BE49-F238E27FC236}">
                  <a16:creationId xmlns:a16="http://schemas.microsoft.com/office/drawing/2014/main" id="{E15DB8C4-EEB4-4D6A-9E3B-D74B72417FFB}"/>
                </a:ext>
              </a:extLst>
            </p:cNvPr>
            <p:cNvSpPr/>
            <p:nvPr/>
          </p:nvSpPr>
          <p:spPr>
            <a:xfrm>
              <a:off x="3918645" y="1211691"/>
              <a:ext cx="162622" cy="188294"/>
            </a:xfrm>
            <a:custGeom>
              <a:avLst/>
              <a:gdLst>
                <a:gd name="connsiteX0" fmla="*/ 0 w 192024"/>
                <a:gd name="connsiteY0" fmla="*/ 0 h 210312"/>
                <a:gd name="connsiteX1" fmla="*/ 192024 w 192024"/>
                <a:gd name="connsiteY1" fmla="*/ 0 h 210312"/>
                <a:gd name="connsiteX2" fmla="*/ 192024 w 192024"/>
                <a:gd name="connsiteY2" fmla="*/ 210312 h 210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2024" h="210312">
                  <a:moveTo>
                    <a:pt x="0" y="0"/>
                  </a:moveTo>
                  <a:lnTo>
                    <a:pt x="192024" y="0"/>
                  </a:lnTo>
                  <a:lnTo>
                    <a:pt x="192024" y="210312"/>
                  </a:lnTo>
                </a:path>
              </a:pathLst>
            </a:cu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олилиния: фигура 8">
              <a:extLst>
                <a:ext uri="{FF2B5EF4-FFF2-40B4-BE49-F238E27FC236}">
                  <a16:creationId xmlns:a16="http://schemas.microsoft.com/office/drawing/2014/main" id="{9DA91600-3FE2-454E-98D8-9EDEBBD351A5}"/>
                </a:ext>
              </a:extLst>
            </p:cNvPr>
            <p:cNvSpPr/>
            <p:nvPr/>
          </p:nvSpPr>
          <p:spPr>
            <a:xfrm flipH="1" flipV="1">
              <a:off x="398164" y="3989965"/>
              <a:ext cx="162622" cy="188294"/>
            </a:xfrm>
            <a:custGeom>
              <a:avLst/>
              <a:gdLst>
                <a:gd name="connsiteX0" fmla="*/ 0 w 192024"/>
                <a:gd name="connsiteY0" fmla="*/ 0 h 210312"/>
                <a:gd name="connsiteX1" fmla="*/ 192024 w 192024"/>
                <a:gd name="connsiteY1" fmla="*/ 0 h 210312"/>
                <a:gd name="connsiteX2" fmla="*/ 192024 w 192024"/>
                <a:gd name="connsiteY2" fmla="*/ 210312 h 210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2024" h="210312">
                  <a:moveTo>
                    <a:pt x="0" y="0"/>
                  </a:moveTo>
                  <a:lnTo>
                    <a:pt x="192024" y="0"/>
                  </a:lnTo>
                  <a:lnTo>
                    <a:pt x="192024" y="210312"/>
                  </a:lnTo>
                </a:path>
              </a:pathLst>
            </a:cu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03763F87-1423-418F-BB22-3E9BF2E169C6}"/>
              </a:ext>
            </a:extLst>
          </p:cNvPr>
          <p:cNvSpPr/>
          <p:nvPr/>
        </p:nvSpPr>
        <p:spPr>
          <a:xfrm>
            <a:off x="6791785" y="4976407"/>
            <a:ext cx="4716675" cy="1302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ru-RU" sz="1600" dirty="0">
                <a:latin typeface="+mj-lt"/>
              </a:rPr>
              <a:t>Optoelectronic systems.</a:t>
            </a:r>
          </a:p>
          <a:p>
            <a:pPr marL="285750" indent="-285750"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ru-RU" sz="1400" dirty="0"/>
              <a:t>Technology: Distributed optical and infrared sensors;</a:t>
            </a:r>
            <a:br>
              <a:rPr lang="ru-RU" sz="1400" dirty="0"/>
            </a:br>
            <a:endParaRPr lang="ru-RU" sz="1400" dirty="0"/>
          </a:p>
          <a:p>
            <a:pPr marL="285750" indent="-285750"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ru-RU" sz="1400" dirty="0"/>
              <a:t>Function: Accurate identification and tracking of the target.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F30FE5CA-5C07-469E-BA5A-0B1EB5E7276D}"/>
              </a:ext>
            </a:extLst>
          </p:cNvPr>
          <p:cNvSpPr/>
          <p:nvPr/>
        </p:nvSpPr>
        <p:spPr>
          <a:xfrm>
            <a:off x="617442" y="4976407"/>
            <a:ext cx="4882436" cy="1302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ru-RU" sz="1600" dirty="0">
                <a:latin typeface="+mj-lt"/>
              </a:rPr>
              <a:t>Radar complex.</a:t>
            </a:r>
          </a:p>
          <a:p>
            <a:pPr marL="285750" indent="-285750"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ru-RU" sz="1400" dirty="0"/>
              <a:t>Technology: 3D TWA and radars with active phased array antenna (APAA);</a:t>
            </a:r>
          </a:p>
          <a:p>
            <a:pPr marL="285750" indent="-285750"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ru-RU" sz="1400" dirty="0"/>
              <a:t>Function: Long-range surveillance and capture of low-altitude targets (UAVs, loitering munitions).</a:t>
            </a:r>
          </a:p>
        </p:txBody>
      </p:sp>
    </p:spTree>
    <p:extLst>
      <p:ext uri="{BB962C8B-B14F-4D97-AF65-F5344CB8AC3E}">
        <p14:creationId xmlns:p14="http://schemas.microsoft.com/office/powerpoint/2010/main" val="46950127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Yuka">
      <a:dk1>
        <a:srgbClr val="000000"/>
      </a:dk1>
      <a:lt1>
        <a:srgbClr val="FFFFFF"/>
      </a:lt1>
      <a:dk2>
        <a:srgbClr val="4A546C"/>
      </a:dk2>
      <a:lt2>
        <a:srgbClr val="F0F2F6"/>
      </a:lt2>
      <a:accent1>
        <a:srgbClr val="A490BB"/>
      </a:accent1>
      <a:accent2>
        <a:srgbClr val="A6A8AB"/>
      </a:accent2>
      <a:accent3>
        <a:srgbClr val="99AAC3"/>
      </a:accent3>
      <a:accent4>
        <a:srgbClr val="E6A9AA"/>
      </a:accent4>
      <a:accent5>
        <a:srgbClr val="40454E"/>
      </a:accent5>
      <a:accent6>
        <a:srgbClr val="A20C33"/>
      </a:accent6>
      <a:hlink>
        <a:srgbClr val="3C5488"/>
      </a:hlink>
      <a:folHlink>
        <a:srgbClr val="6F3B55"/>
      </a:folHlink>
    </a:clrScheme>
    <a:fontScheme name="SL_Segoe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482</TotalTime>
  <Words>2042</Words>
  <Application>Microsoft Macintosh PowerPoint</Application>
  <PresentationFormat>Widescreen</PresentationFormat>
  <Paragraphs>195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Arial Narrow</vt:lpstr>
      <vt:lpstr>Segoe UI</vt:lpstr>
      <vt:lpstr>Segoe UI Semibold</vt:lpstr>
      <vt:lpstr>Wingdings</vt:lpstr>
      <vt:lpstr>Тема Office</vt:lpstr>
      <vt:lpstr>Integrated drone protection systems </vt:lpstr>
      <vt:lpstr>About the company</vt:lpstr>
      <vt:lpstr>CETC Sky Shield: Integrated drone defense system    </vt:lpstr>
      <vt:lpstr>Sky Shield</vt:lpstr>
      <vt:lpstr>PowerPoint Presentation</vt:lpstr>
      <vt:lpstr>Proven in real combat conditions: 100% interception effectiveness </vt:lpstr>
      <vt:lpstr>Anatomy of the complex: Mobile platform Sky Shield (Tian Dun) </vt:lpstr>
      <vt:lpstr>Layered architecture: Combat management cycle (Kill Chain) </vt:lpstr>
      <vt:lpstr>Echelon 1: Active detection and targeting.</vt:lpstr>
      <vt:lpstr>Electronic warfare (Soft-Kill).</vt:lpstr>
      <vt:lpstr>Echelon 3: Directed energy weapon Silent Hunter (Hard-Kill) </vt:lpstr>
      <vt:lpstr>Dynamics of defeat: The burn-through process. </vt:lpstr>
      <vt:lpstr>Economics of Air Defense: Asymmetry of Costs</vt:lpstr>
      <vt:lpstr>Flexibility of Application: Modular Deployment Profiles</vt:lpstr>
      <vt:lpstr>Global presence and export potential</vt:lpstr>
      <vt:lpstr>Evolution Based on Combat Experience: Adaptation Cycle</vt:lpstr>
      <vt:lpstr>Synthesis: Adaptive Asymmetry</vt:lpstr>
      <vt:lpstr>PowerPoint Presentation</vt:lpstr>
      <vt:lpstr>AWP C-UAS 2025: Architecture of the integrated UAV defense system   </vt:lpstr>
      <vt:lpstr>Technological core: SDR (Software Defined Radio) architecture  </vt:lpstr>
      <vt:lpstr>Paradigm Shift: Precision Protection (EWALL) vs Traditional EW Systems </vt:lpstr>
      <vt:lpstr>Echelon 1: Fixed Bases C-UAS</vt:lpstr>
      <vt:lpstr>Deployment Profile: Protection of Critical Infrastructure </vt:lpstr>
      <vt:lpstr>Echelon 2: Tactical mobile solutions (AT-625)</vt:lpstr>
      <vt:lpstr>Deployment profile: Mobile cover for troop columns</vt:lpstr>
      <vt:lpstr>Synthesis: Universal defense architecture AWP1</vt:lpstr>
      <vt:lpstr>Thank you for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Aksenova, Yuliya</dc:creator>
  <cp:lastModifiedBy>CompIT Engineer</cp:lastModifiedBy>
  <cp:revision>51</cp:revision>
  <dcterms:created xsi:type="dcterms:W3CDTF">2026-03-19T09:09:03Z</dcterms:created>
  <dcterms:modified xsi:type="dcterms:W3CDTF">2026-04-06T08:30:12Z</dcterms:modified>
</cp:coreProperties>
</file>